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7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4T02:19:11.030" idx="1">
    <p:pos x="4623" y="345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2EF36-99BB-486B-9953-12F10C34D8CE}" type="datetime1">
              <a:rPr lang="es-ES" smtClean="0"/>
              <a:t>02/10/2020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D74CA2-1448-4464-979C-3AF4DD41BC43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4" name="Marcador de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60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D038C-BE96-4182-BDC0-59E235B768CE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5A91A1-64A0-4D30-9EB3-281E14FAFC6F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1FAC6-7780-4364-805D-54C599AF0D8B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ACE26-2ED4-40E8-8CA0-526DD21D65AF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59E118-7789-49F9-927D-63FF551CAC72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3D23F-7240-4629-9C4F-05C1CDD2682C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3287ED-89C3-44D8-AD64-88CD88AFA46F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AED35-45BF-4138-953F-01AC3803672C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 rtl="0">
              <a:lnSpc>
                <a:spcPts val="3100"/>
              </a:lnSpc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8B7E9E-D200-4F89-BD6A-E2396A131FA4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 rtl="0">
              <a:lnSpc>
                <a:spcPts val="3100"/>
              </a:lnSpc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0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D5E912B8-247B-42A2-9C7F-AE5B1B068D48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10159014" cy="3083767"/>
          </a:xfrm>
        </p:spPr>
        <p:txBody>
          <a:bodyPr rtlCol="0"/>
          <a:lstStyle/>
          <a:p>
            <a:pPr rtl="0"/>
            <a:r>
              <a:rPr lang="es-ES" dirty="0"/>
              <a:t>Claustro inicio curso</a:t>
            </a:r>
            <a:br>
              <a:rPr lang="es-ES" dirty="0"/>
            </a:br>
            <a:r>
              <a:rPr lang="es-ES" sz="3600" dirty="0"/>
              <a:t>Curso 2020-2021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599" y="3386585"/>
            <a:ext cx="10984637" cy="1371600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/>
              <a:t>IES Juan de Herrera - San Lorenzo de El Escorial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xmlns="" id="{A1DF73E4-3F11-4516-9EA9-1372434B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92" y="6042521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760711" y="278581"/>
            <a:ext cx="62801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seguridad </a:t>
            </a:r>
          </a:p>
          <a:p>
            <a:pPr algn="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higiene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presentarán vídeos sobre higiene y prevención del COVID-19 a los alumnos, siendo visionados el primer día de clase</a:t>
            </a:r>
          </a:p>
        </p:txBody>
      </p:sp>
      <p:pic>
        <p:nvPicPr>
          <p:cNvPr id="9218" name="Picture 2" descr="2020, el año internacional de la enfermería según la OMS">
            <a:extLst>
              <a:ext uri="{FF2B5EF4-FFF2-40B4-BE49-F238E27FC236}">
                <a16:creationId xmlns:a16="http://schemas.microsoft.com/office/drawing/2014/main" xmlns="" id="{A4B4DE85-0799-4FA5-B25D-12F7B801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75" y="2863904"/>
            <a:ext cx="4808733" cy="32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B2FB1A4-83E6-406D-A5C5-F0CCC67A417A}"/>
              </a:ext>
            </a:extLst>
          </p:cNvPr>
          <p:cNvSpPr txBox="1"/>
          <p:nvPr/>
        </p:nvSpPr>
        <p:spPr>
          <a:xfrm>
            <a:off x="1520300" y="2782125"/>
            <a:ext cx="4489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>
                <a:latin typeface="Roboto-Regular"/>
              </a:rPr>
              <a:t>Se realizarán pruebas periódicas a </a:t>
            </a:r>
            <a:r>
              <a:rPr lang="es-ES" sz="2400" b="1" dirty="0">
                <a:latin typeface="Roboto-Regular"/>
              </a:rPr>
              <a:t>docentes </a:t>
            </a:r>
            <a:r>
              <a:rPr lang="es-ES" sz="2400" dirty="0">
                <a:latin typeface="Roboto-Regular"/>
              </a:rPr>
              <a:t>que sean población de riesgo o tengan patologías asociadas así como a </a:t>
            </a:r>
            <a:r>
              <a:rPr lang="es-ES" sz="2400" b="1" dirty="0">
                <a:latin typeface="Roboto-Regular"/>
              </a:rPr>
              <a:t>alumnos</a:t>
            </a:r>
            <a:r>
              <a:rPr lang="es-ES" sz="2400" dirty="0">
                <a:latin typeface="Roboto-Regular"/>
              </a:rPr>
              <a:t> vulnerables o con enfermedades graves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contará con servicio de enfermería en el centro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827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379306" y="237691"/>
            <a:ext cx="69301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flexibilización  </a:t>
            </a:r>
          </a:p>
          <a:p>
            <a:pPr algn="r"/>
            <a:r>
              <a:rPr lang="es-E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horario</a:t>
            </a:r>
            <a:endParaRPr lang="es-E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Escalonamiento de entradas y salidas</a:t>
            </a:r>
          </a:p>
        </p:txBody>
      </p:sp>
      <p:pic>
        <p:nvPicPr>
          <p:cNvPr id="10242" name="Picture 2" descr="Cinco acciones para sobrevivir a la vuelta al cole">
            <a:extLst>
              <a:ext uri="{FF2B5EF4-FFF2-40B4-BE49-F238E27FC236}">
                <a16:creationId xmlns:a16="http://schemas.microsoft.com/office/drawing/2014/main" xmlns="" id="{5C70C8F4-70DD-420F-809F-2E849A26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7" y="2759715"/>
            <a:ext cx="5704943" cy="32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ambio horario: Los beneficios para la salud de eliminar el cambio de  horario | Sociedad | Cadena SER">
            <a:extLst>
              <a:ext uri="{FF2B5EF4-FFF2-40B4-BE49-F238E27FC236}">
                <a16:creationId xmlns:a16="http://schemas.microsoft.com/office/drawing/2014/main" xmlns="" id="{A0D54495-9C28-45A8-92A8-7DB3BE81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10" y="2050740"/>
            <a:ext cx="3758861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4A66207-ABEB-4AD3-AA3F-61A48343CA42}"/>
              </a:ext>
            </a:extLst>
          </p:cNvPr>
          <p:cNvSpPr txBox="1"/>
          <p:nvPr/>
        </p:nvSpPr>
        <p:spPr>
          <a:xfrm>
            <a:off x="8107255" y="4721553"/>
            <a:ext cx="37888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>
                <a:latin typeface="Roboto-Regular"/>
              </a:rPr>
              <a:t>Flexibilización de horarios lectivos</a:t>
            </a:r>
          </a:p>
        </p:txBody>
      </p:sp>
    </p:spTree>
    <p:extLst>
      <p:ext uri="{BB962C8B-B14F-4D97-AF65-F5344CB8AC3E}">
        <p14:creationId xmlns:p14="http://schemas.microsoft.com/office/powerpoint/2010/main" val="14797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5025965" y="239204"/>
            <a:ext cx="63019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Uso de las TIC y     </a:t>
            </a:r>
          </a:p>
          <a:p>
            <a:pPr algn="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digitalización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7B7868-06D2-418E-B672-327ABB00EC6E}"/>
              </a:ext>
            </a:extLst>
          </p:cNvPr>
          <p:cNvSpPr txBox="1"/>
          <p:nvPr/>
        </p:nvSpPr>
        <p:spPr>
          <a:xfrm>
            <a:off x="1520300" y="2032907"/>
            <a:ext cx="9949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fomentará el uso de las plataformas educativas y se intensificará la formación online del profesorado.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47C90E3-34C4-4E13-B9DE-C2C5B4251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0" t="34563" r="27258" b="38123"/>
          <a:stretch/>
        </p:blipFill>
        <p:spPr>
          <a:xfrm rot="21188242">
            <a:off x="1376037" y="3532660"/>
            <a:ext cx="5495277" cy="1873188"/>
          </a:xfrm>
          <a:prstGeom prst="rect">
            <a:avLst/>
          </a:prstGeom>
        </p:spPr>
      </p:pic>
      <p:pic>
        <p:nvPicPr>
          <p:cNvPr id="11266" name="Picture 2" descr="Google Meet: Videoconferencia | UC3M">
            <a:extLst>
              <a:ext uri="{FF2B5EF4-FFF2-40B4-BE49-F238E27FC236}">
                <a16:creationId xmlns:a16="http://schemas.microsoft.com/office/drawing/2014/main" xmlns="" id="{AFC88CB8-220A-4C9F-88EB-17530B91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9" y="3858760"/>
            <a:ext cx="2663301" cy="26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oogle Classroom - Wikipedia, la enciclopedia libre">
            <a:extLst>
              <a:ext uri="{FF2B5EF4-FFF2-40B4-BE49-F238E27FC236}">
                <a16:creationId xmlns:a16="http://schemas.microsoft.com/office/drawing/2014/main" xmlns="" id="{3F0DAC8C-9C3C-4A13-A90F-5F0C90D7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43" y="3618140"/>
            <a:ext cx="26860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412202" y="239204"/>
            <a:ext cx="73950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Mobiliario e infraestructuras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7B7868-06D2-418E-B672-327ABB00EC6E}"/>
              </a:ext>
            </a:extLst>
          </p:cNvPr>
          <p:cNvSpPr txBox="1"/>
          <p:nvPr/>
        </p:nvSpPr>
        <p:spPr>
          <a:xfrm>
            <a:off x="1520300" y="2032907"/>
            <a:ext cx="9949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adaptarán los diferentes espacios (pistas deportivas, biblioteca, salón de actos…)  para la creación de nuevos espacios y </a:t>
            </a:r>
            <a:r>
              <a:rPr lang="es-ES" sz="2400" dirty="0" smtClean="0">
                <a:latin typeface="Roboto-Regular"/>
              </a:rPr>
              <a:t>aulas. El centro priorizará en la medida de lo posible la no mezcla entre grupos de alumnos.</a:t>
            </a:r>
            <a:endParaRPr lang="es-ES" sz="2400" dirty="0">
              <a:latin typeface="Roboto-Regular"/>
            </a:endParaRPr>
          </a:p>
        </p:txBody>
      </p:sp>
      <p:pic>
        <p:nvPicPr>
          <p:cNvPr id="12290" name="Picture 2" descr="Retrato de mujer joven bibliotecario y diligente schoolkids durante clases  en la biblioteca de la escuela Fotografía de stock - Alamy">
            <a:extLst>
              <a:ext uri="{FF2B5EF4-FFF2-40B4-BE49-F238E27FC236}">
                <a16:creationId xmlns:a16="http://schemas.microsoft.com/office/drawing/2014/main" xmlns="" id="{FAC66287-F043-4D48-BA38-4A93FCB51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 bwMode="auto">
          <a:xfrm>
            <a:off x="3572053" y="3425979"/>
            <a:ext cx="4701903" cy="29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6445417" y="145771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Escenario 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b="0" i="0" u="none" strike="noStrike" baseline="0" dirty="0">
                <a:latin typeface="Roboto-Regular"/>
              </a:rPr>
              <a:t>Los centros educativos de la Comunidad de Madrid comenzarán el inicio de curso 2020-2021 en el </a:t>
            </a:r>
            <a:r>
              <a:rPr lang="es-ES" sz="2400" b="1" i="0" u="none" strike="noStrike" baseline="0" dirty="0">
                <a:latin typeface="Roboto-Regular"/>
              </a:rPr>
              <a:t>Escenario II </a:t>
            </a:r>
            <a:r>
              <a:rPr lang="es-ES" sz="2000" b="1" dirty="0">
                <a:latin typeface="Roboto-Regular"/>
              </a:rPr>
              <a:t>(</a:t>
            </a:r>
            <a:r>
              <a:rPr lang="es-ES" sz="1600" b="0" i="0" u="none" strike="noStrike" baseline="0" dirty="0">
                <a:latin typeface="Roboto-Regular"/>
              </a:rPr>
              <a:t>recogido en la Resolución conjunta de las Viceconsejerías de Política Educativa y de Organización Educativa de 9 de julio de 2020</a:t>
            </a:r>
            <a:r>
              <a:rPr lang="es-ES" sz="2000" b="1" dirty="0">
                <a:latin typeface="Roboto-Regular"/>
              </a:rPr>
              <a:t>)</a:t>
            </a:r>
            <a:endParaRPr lang="es-ES" sz="2000" b="1" i="0" u="none" strike="noStrike" baseline="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b="0" i="0" u="none" strike="noStrike" baseline="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r>
              <a:rPr lang="es-ES" sz="2400" b="0" i="0" u="none" strike="noStrike" baseline="0" dirty="0">
                <a:latin typeface="Roboto-Regular"/>
              </a:rPr>
              <a:t>Las autoridades sanitarias podrán determinar una modificación a otro escenario en toda la región o en determinados municipios o centros dependiendo de la evolución epidemiológica</a:t>
            </a:r>
            <a:endParaRPr lang="es-ES" sz="2400" dirty="0"/>
          </a:p>
        </p:txBody>
      </p:sp>
      <p:pic>
        <p:nvPicPr>
          <p:cNvPr id="1028" name="Picture 4" descr="Normativa uso desfibriladores y su registro en Comunidad de Madrid">
            <a:extLst>
              <a:ext uri="{FF2B5EF4-FFF2-40B4-BE49-F238E27FC236}">
                <a16:creationId xmlns:a16="http://schemas.microsoft.com/office/drawing/2014/main" xmlns="" id="{CB124876-55B0-49DC-A47F-ABFC7FD5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62" y="5566299"/>
            <a:ext cx="2803531" cy="9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6528775" y="145771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1º y 2ºESO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Comienzo de las clases </a:t>
            </a:r>
            <a:r>
              <a:rPr lang="es-ES" sz="2400" b="1" dirty="0">
                <a:latin typeface="Roboto-Regular"/>
              </a:rPr>
              <a:t>18 de septiembre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Reducción de ratio a 23 alumnos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100% presencial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El profesor va al aula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Solo se desplazan para EF y tecnología</a:t>
            </a:r>
          </a:p>
        </p:txBody>
      </p:sp>
      <p:pic>
        <p:nvPicPr>
          <p:cNvPr id="2050" name="Picture 2" descr="Vinilo infantil cenefa vuelta a clase - TenVinilo">
            <a:extLst>
              <a:ext uri="{FF2B5EF4-FFF2-40B4-BE49-F238E27FC236}">
                <a16:creationId xmlns:a16="http://schemas.microsoft.com/office/drawing/2014/main" xmlns="" id="{C42F2AF0-7894-48A4-9E00-15428C61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55" y="4527192"/>
            <a:ext cx="7620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5206567" y="145771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3º y 4ºESO, FPB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1308512"/>
            <a:ext cx="9949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Comienzo de las clases </a:t>
            </a:r>
            <a:r>
              <a:rPr lang="es-ES" sz="2400" b="1" dirty="0">
                <a:latin typeface="Roboto-Regular"/>
              </a:rPr>
              <a:t>9 de septiembre. FPB el 18 de septiembre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garantizará la presencialidad entre 1/3 y ½ del horario semanal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Todos los grupos se subdividen en dos mitades. Ej. 3º A-1 y 3º A-2</a:t>
            </a:r>
          </a:p>
        </p:txBody>
      </p:sp>
      <p:pic>
        <p:nvPicPr>
          <p:cNvPr id="6146" name="Picture 2" descr="Clases online, RRSS y otras iniciativas para el #EstudioEnCasa">
            <a:extLst>
              <a:ext uri="{FF2B5EF4-FFF2-40B4-BE49-F238E27FC236}">
                <a16:creationId xmlns:a16="http://schemas.microsoft.com/office/drawing/2014/main" xmlns="" id="{F8EAAC0F-369C-4F4B-9833-D8BE90A3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63" y="3619166"/>
            <a:ext cx="4252404" cy="28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C2491A3-138E-4BCB-A1FD-E9DB7AF35F9D}"/>
              </a:ext>
            </a:extLst>
          </p:cNvPr>
          <p:cNvSpPr txBox="1"/>
          <p:nvPr/>
        </p:nvSpPr>
        <p:spPr>
          <a:xfrm>
            <a:off x="1520300" y="2644522"/>
            <a:ext cx="58424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Los subgrupos 1 asisten L, X y V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latin typeface="Roboto-Regular"/>
              </a:rPr>
              <a:t>Los subgrupos 2 asisten M y J</a:t>
            </a:r>
            <a:br>
              <a:rPr lang="es-ES" sz="2400" dirty="0">
                <a:latin typeface="Roboto-Regular"/>
              </a:rPr>
            </a:br>
            <a:r>
              <a:rPr lang="es-ES" sz="2400" dirty="0">
                <a:latin typeface="Roboto-Regular"/>
              </a:rPr>
              <a:t>Cada semana cambian los días de asistencia. </a:t>
            </a:r>
          </a:p>
          <a:p>
            <a:endParaRPr lang="es-ES" sz="2400" dirty="0">
              <a:latin typeface="Roboto-Regular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latin typeface="Roboto-Regular"/>
              </a:rPr>
              <a:t>En 3º: las optativas y RE y VE se realizarán durante las 3 primeras horas del miércoles de forma </a:t>
            </a:r>
            <a:r>
              <a:rPr lang="es-ES" sz="2400" dirty="0" err="1">
                <a:latin typeface="Roboto-Regular"/>
              </a:rPr>
              <a:t>on</a:t>
            </a:r>
            <a:r>
              <a:rPr lang="es-ES" sz="2400" dirty="0">
                <a:latin typeface="Roboto-Regular"/>
              </a:rPr>
              <a:t> line.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latin typeface="Roboto-Regular"/>
              </a:rPr>
              <a:t>En 4º, las 4 horas de optativas y RE y VE se realizarán el lunes de forma o line. </a:t>
            </a:r>
            <a:br>
              <a:rPr lang="es-ES" sz="2400" dirty="0">
                <a:latin typeface="Roboto-Regular"/>
              </a:rPr>
            </a:br>
            <a:endParaRPr lang="es-ES" sz="2400" dirty="0"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7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872475" y="145771"/>
            <a:ext cx="6038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1º y 2º bachillerato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914157" y="1466806"/>
            <a:ext cx="108186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Todos los grupos se subdividen en dos mitades. </a:t>
            </a:r>
          </a:p>
          <a:p>
            <a:r>
              <a:rPr lang="es-ES" sz="2400" dirty="0">
                <a:latin typeface="Roboto-Regular"/>
              </a:rPr>
              <a:t>                                                                 Ej.: 1º </a:t>
            </a:r>
            <a:r>
              <a:rPr lang="es-ES" sz="2400" dirty="0" err="1">
                <a:latin typeface="Roboto-Regular"/>
              </a:rPr>
              <a:t>bach</a:t>
            </a:r>
            <a:r>
              <a:rPr lang="es-ES" sz="2400" dirty="0">
                <a:latin typeface="Roboto-Regular"/>
              </a:rPr>
              <a:t>. A-1,   1º Bach A-2.</a:t>
            </a:r>
          </a:p>
          <a:p>
            <a:r>
              <a:rPr lang="es-ES" sz="2400" dirty="0">
                <a:latin typeface="Roboto-Regular"/>
              </a:rPr>
              <a:t/>
            </a:r>
            <a:br>
              <a:rPr lang="es-ES" sz="2400" dirty="0">
                <a:latin typeface="Roboto-Regular"/>
              </a:rPr>
            </a:br>
            <a:r>
              <a:rPr lang="es-ES" sz="2400" dirty="0">
                <a:latin typeface="Roboto-Regular"/>
              </a:rPr>
              <a:t>- Los subgrupos 1 asisten lunes, miércoles. </a:t>
            </a:r>
            <a:br>
              <a:rPr lang="es-ES" sz="2400" dirty="0">
                <a:latin typeface="Roboto-Regular"/>
              </a:rPr>
            </a:br>
            <a:r>
              <a:rPr lang="es-ES" sz="2400" dirty="0">
                <a:latin typeface="Roboto-Regular"/>
              </a:rPr>
              <a:t>- Los subgrupos 2 asisten martes y jueves. </a:t>
            </a: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el viernes. </a:t>
            </a:r>
          </a:p>
          <a:p>
            <a:pPr marL="285750" indent="-285750" algn="just">
              <a:buFontTx/>
              <a:buChar char="-"/>
            </a:pPr>
            <a:endParaRPr lang="es-ES" sz="2400" dirty="0"/>
          </a:p>
        </p:txBody>
      </p:sp>
      <p:pic>
        <p:nvPicPr>
          <p:cNvPr id="4098" name="Picture 2" descr="➤ FP a Distancia 【FP Online Oficial】 MEDAC">
            <a:extLst>
              <a:ext uri="{FF2B5EF4-FFF2-40B4-BE49-F238E27FC236}">
                <a16:creationId xmlns:a16="http://schemas.microsoft.com/office/drawing/2014/main" xmlns="" id="{4F7821F1-F586-4BE1-88AA-E0054364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81" y="3506679"/>
            <a:ext cx="4259063" cy="28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0743C05-BE0E-4F2B-BF3D-8414C6E35B7C}"/>
              </a:ext>
            </a:extLst>
          </p:cNvPr>
          <p:cNvSpPr txBox="1"/>
          <p:nvPr/>
        </p:nvSpPr>
        <p:spPr>
          <a:xfrm>
            <a:off x="1078080" y="3942002"/>
            <a:ext cx="57383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Roboto-Regular"/>
              </a:rPr>
              <a:t>Los viernes son días </a:t>
            </a:r>
            <a:r>
              <a:rPr lang="es-ES" sz="2400" dirty="0" err="1">
                <a:latin typeface="Roboto-Regular"/>
              </a:rPr>
              <a:t>on</a:t>
            </a:r>
            <a:r>
              <a:rPr lang="es-ES" sz="2400" dirty="0">
                <a:latin typeface="Roboto-Regular"/>
              </a:rPr>
              <a:t> line.</a:t>
            </a:r>
            <a:br>
              <a:rPr lang="es-ES" sz="2400" dirty="0">
                <a:latin typeface="Roboto-Regular"/>
              </a:rPr>
            </a:br>
            <a:r>
              <a:rPr lang="es-ES" sz="2400" dirty="0">
                <a:latin typeface="Roboto-Regular"/>
              </a:rPr>
              <a:t>Cada semana cambian los días de asistencia. </a:t>
            </a:r>
            <a:br>
              <a:rPr lang="es-ES" sz="2400" dirty="0">
                <a:latin typeface="Roboto-Regular"/>
              </a:rPr>
            </a:br>
            <a:r>
              <a:rPr lang="es-ES" sz="2400" dirty="0">
                <a:latin typeface="Roboto-Regular"/>
              </a:rPr>
              <a:t>En 2º de bachillerato las 6 horas de optativas se producirán el viernes.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361921" y="145771"/>
            <a:ext cx="7059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seguridad </a:t>
            </a:r>
          </a:p>
          <a:p>
            <a:pPr algn="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higiene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nombrará coordinador COVID-19. Tratará casos sospechosos o posibles con el equipo de protección individual (EPI) correspondiente.</a:t>
            </a: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seguirá el protocolo de detección y seguimiento casos de COVID-19, incluyendo aislamiento de los casos en un aula.</a:t>
            </a:r>
          </a:p>
          <a:p>
            <a:pPr algn="just"/>
            <a:endParaRPr lang="es-ES" sz="2400" dirty="0"/>
          </a:p>
        </p:txBody>
      </p:sp>
      <p:pic>
        <p:nvPicPr>
          <p:cNvPr id="3074" name="Picture 2" descr="Coronavirus: protocolo de colocación y retirada de EPIs | EnfermeríaTV">
            <a:extLst>
              <a:ext uri="{FF2B5EF4-FFF2-40B4-BE49-F238E27FC236}">
                <a16:creationId xmlns:a16="http://schemas.microsoft.com/office/drawing/2014/main" xmlns="" id="{E544C800-B1ED-4A31-8CED-AA1641C7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22" y="3151960"/>
            <a:ext cx="4589755" cy="15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361921" y="145771"/>
            <a:ext cx="7059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seguridad </a:t>
            </a:r>
          </a:p>
          <a:p>
            <a:pPr algn="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higiene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pondrá a disposición de todos geles hidroalcohólicos para un lavado de manos continuo.</a:t>
            </a: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algn="just"/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Será obligatorio el uso de la mascarilla en todo el recinto del </a:t>
            </a:r>
            <a:r>
              <a:rPr lang="es-ES" sz="2400" dirty="0" smtClean="0">
                <a:latin typeface="Roboto-Regular"/>
              </a:rPr>
              <a:t>centro y en todo momento. </a:t>
            </a:r>
            <a:r>
              <a:rPr lang="es-ES" sz="800" dirty="0" smtClean="0">
                <a:latin typeface="Roboto-Regular"/>
              </a:rPr>
              <a:t>La exención en su uso se regirá por las indicaciones de Salud Pública y no se ejecutará hasta que esta entidad lo autorice así como a medida de protección sustitutiva. </a:t>
            </a:r>
            <a:endParaRPr lang="es-ES" sz="800" dirty="0"/>
          </a:p>
        </p:txBody>
      </p:sp>
      <p:pic>
        <p:nvPicPr>
          <p:cNvPr id="5122" name="Picture 2" descr="Gel hidroalcohólico con aloe vera. Suavidad e hidratación para tu piel">
            <a:extLst>
              <a:ext uri="{FF2B5EF4-FFF2-40B4-BE49-F238E27FC236}">
                <a16:creationId xmlns:a16="http://schemas.microsoft.com/office/drawing/2014/main" xmlns="" id="{51E3AEE2-E2E3-401F-A0FB-6199627C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75" y="2784845"/>
            <a:ext cx="2017425" cy="20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scarilla Quirúrgica - Oferta empresas 1000 Uds. 0,45€+IVA">
            <a:extLst>
              <a:ext uri="{FF2B5EF4-FFF2-40B4-BE49-F238E27FC236}">
                <a16:creationId xmlns:a16="http://schemas.microsoft.com/office/drawing/2014/main" xmlns="" id="{57CA2D85-5532-48B1-B64A-0176B50F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18" y="2537709"/>
            <a:ext cx="3541705" cy="23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361921" y="145771"/>
            <a:ext cx="7059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seguridad </a:t>
            </a:r>
          </a:p>
          <a:p>
            <a:pPr algn="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higiene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ventilará las aulas y los diferentes espacios del centro</a:t>
            </a: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/>
          </a:p>
        </p:txBody>
      </p:sp>
      <p:pic>
        <p:nvPicPr>
          <p:cNvPr id="7172" name="Picture 4" descr="Cuáles son las consecuencias de la escasez de viento?">
            <a:extLst>
              <a:ext uri="{FF2B5EF4-FFF2-40B4-BE49-F238E27FC236}">
                <a16:creationId xmlns:a16="http://schemas.microsoft.com/office/drawing/2014/main" xmlns="" id="{41F3C8D2-A18A-4735-9125-859DDB2A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26" y="2687445"/>
            <a:ext cx="3543177" cy="19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ermometro infrarrojo IR sin contacto, medicion de temperatura de la frente  - MD1124">
            <a:extLst>
              <a:ext uri="{FF2B5EF4-FFF2-40B4-BE49-F238E27FC236}">
                <a16:creationId xmlns:a16="http://schemas.microsoft.com/office/drawing/2014/main" xmlns="" id="{33410B23-B27E-4B80-84AD-9828CD34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63" y="2673196"/>
            <a:ext cx="3430942" cy="34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800579D-6721-449C-8A3C-10F0FE32917D}"/>
              </a:ext>
            </a:extLst>
          </p:cNvPr>
          <p:cNvSpPr txBox="1"/>
          <p:nvPr/>
        </p:nvSpPr>
        <p:spPr>
          <a:xfrm>
            <a:off x="1525848" y="4981872"/>
            <a:ext cx="4969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llevará un control de la temperatura en la entrada de los alumnos y personal</a:t>
            </a:r>
          </a:p>
        </p:txBody>
      </p:sp>
    </p:spTree>
    <p:extLst>
      <p:ext uri="{BB962C8B-B14F-4D97-AF65-F5344CB8AC3E}">
        <p14:creationId xmlns:p14="http://schemas.microsoft.com/office/powerpoint/2010/main" val="713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xmlns="" id="{2E192D9A-54FC-4D98-86E9-041A0E5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" y="330324"/>
            <a:ext cx="3463909" cy="5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17229D-96B5-4A8A-BA2F-E7155E8F9A25}"/>
              </a:ext>
            </a:extLst>
          </p:cNvPr>
          <p:cNvSpPr/>
          <p:nvPr/>
        </p:nvSpPr>
        <p:spPr>
          <a:xfrm>
            <a:off x="4361921" y="145771"/>
            <a:ext cx="7059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Medidas de seguridad </a:t>
            </a:r>
          </a:p>
          <a:p>
            <a:pPr algn="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higiene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4E7C86-9519-457E-96D8-37570B1B031F}"/>
              </a:ext>
            </a:extLst>
          </p:cNvPr>
          <p:cNvSpPr txBox="1"/>
          <p:nvPr/>
        </p:nvSpPr>
        <p:spPr>
          <a:xfrm>
            <a:off x="1520300" y="2032907"/>
            <a:ext cx="99496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señalizarán los recorridos de entrada y salida en pasillos y escaleras del centro</a:t>
            </a: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endParaRPr lang="es-ES" sz="2400" dirty="0">
              <a:latin typeface="Roboto-Regular"/>
            </a:endParaRPr>
          </a:p>
          <a:p>
            <a:pPr marL="285750" indent="-285750" algn="just">
              <a:buFontTx/>
              <a:buChar char="-"/>
            </a:pPr>
            <a:r>
              <a:rPr lang="es-ES" sz="2400" dirty="0">
                <a:latin typeface="Roboto-Regular"/>
              </a:rPr>
              <a:t>Se usará por parte del personal en servicio de atención directo al público de mamparas o equivalentes</a:t>
            </a:r>
          </a:p>
          <a:p>
            <a:pPr marL="285750" indent="-285750" algn="just">
              <a:buFontTx/>
              <a:buChar char="-"/>
            </a:pPr>
            <a:endParaRPr lang="es-ES" sz="2400" dirty="0"/>
          </a:p>
        </p:txBody>
      </p:sp>
      <p:pic>
        <p:nvPicPr>
          <p:cNvPr id="8194" name="Picture 2" descr="IMPLASER | Señalización, Pegatinas, Diseño e Impresión Digital">
            <a:extLst>
              <a:ext uri="{FF2B5EF4-FFF2-40B4-BE49-F238E27FC236}">
                <a16:creationId xmlns:a16="http://schemas.microsoft.com/office/drawing/2014/main" xmlns="" id="{98AB16EA-7EBA-4FDA-9018-00368E79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79" y="2924730"/>
            <a:ext cx="2771683" cy="18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STOR COVID-19 PANTALLA DE LONA PVC CRISTAL TRANSPARENTE IGNÍFUGO - Turisol  Decorlux">
            <a:extLst>
              <a:ext uri="{FF2B5EF4-FFF2-40B4-BE49-F238E27FC236}">
                <a16:creationId xmlns:a16="http://schemas.microsoft.com/office/drawing/2014/main" xmlns="" id="{09278C5F-098B-493F-8A9B-F6E99065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66" y="2769832"/>
            <a:ext cx="2662376" cy="21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al bruñido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2408_TF03030981" id="{9BC45F59-C158-475D-86BC-285062B262F9}" vid="{FEF0A36F-AF71-49BB-A7AE-4CAD26789D46}"/>
    </a:ext>
  </a:extLst>
</a:theme>
</file>

<file path=ppt/theme/theme2.xml><?xml version="1.0" encoding="utf-8"?>
<a:theme xmlns:a="http://schemas.openxmlformats.org/drawingml/2006/main" name="Tema d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A16170-AED4-43FB-90C7-1F1653EBFAC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metal bruñido verde (pantalla ancha)</Template>
  <TotalTime>110</TotalTime>
  <Words>528</Words>
  <Application>Microsoft Office PowerPoint</Application>
  <PresentationFormat>Panorámica</PresentationFormat>
  <Paragraphs>82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Georgia</vt:lpstr>
      <vt:lpstr>Roboto-Regular</vt:lpstr>
      <vt:lpstr>Metal bruñido 16x9</vt:lpstr>
      <vt:lpstr>Claustro inicio curso Curso 2020-2021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Comienzo de clases  Curso 2020-2021</dc:title>
  <dc:creator>Israel Rodríguez</dc:creator>
  <cp:lastModifiedBy>EDUCALOGIN</cp:lastModifiedBy>
  <cp:revision>17</cp:revision>
  <dcterms:created xsi:type="dcterms:W3CDTF">2020-08-30T16:37:05Z</dcterms:created>
  <dcterms:modified xsi:type="dcterms:W3CDTF">2020-10-02T12:36:20Z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