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9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70" r:id="rId13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2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BCEB-E7B7-468A-ACBC-E1BD0ABDB77A}" type="datetimeFigureOut">
              <a:rPr lang="es-ES" smtClean="0"/>
              <a:t>06/03/2025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6074-D508-40E6-AD6F-D7FFEEBD0B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2659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BCEB-E7B7-468A-ACBC-E1BD0ABDB77A}" type="datetimeFigureOut">
              <a:rPr lang="es-ES" smtClean="0"/>
              <a:t>06/03/2025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6074-D508-40E6-AD6F-D7FFEEBD0B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405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BCEB-E7B7-468A-ACBC-E1BD0ABDB77A}" type="datetimeFigureOut">
              <a:rPr lang="es-ES" smtClean="0"/>
              <a:t>06/03/2025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6074-D508-40E6-AD6F-D7FFEEBD0B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527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BCEB-E7B7-468A-ACBC-E1BD0ABDB77A}" type="datetimeFigureOut">
              <a:rPr lang="es-ES" smtClean="0"/>
              <a:t>06/03/2025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6074-D508-40E6-AD6F-D7FFEEBD0B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7391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BCEB-E7B7-468A-ACBC-E1BD0ABDB77A}" type="datetimeFigureOut">
              <a:rPr lang="es-ES" smtClean="0"/>
              <a:t>06/03/2025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6074-D508-40E6-AD6F-D7FFEEBD0B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2518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BCEB-E7B7-468A-ACBC-E1BD0ABDB77A}" type="datetimeFigureOut">
              <a:rPr lang="es-ES" smtClean="0"/>
              <a:t>06/03/2025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6074-D508-40E6-AD6F-D7FFEEBD0B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0018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BCEB-E7B7-468A-ACBC-E1BD0ABDB77A}" type="datetimeFigureOut">
              <a:rPr lang="es-ES" smtClean="0"/>
              <a:t>06/03/2025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6074-D508-40E6-AD6F-D7FFEEBD0B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504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BCEB-E7B7-468A-ACBC-E1BD0ABDB77A}" type="datetimeFigureOut">
              <a:rPr lang="es-ES" smtClean="0"/>
              <a:t>06/03/2025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6074-D508-40E6-AD6F-D7FFEEBD0B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2357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BCEB-E7B7-468A-ACBC-E1BD0ABDB77A}" type="datetimeFigureOut">
              <a:rPr lang="es-ES" smtClean="0"/>
              <a:t>06/03/2025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6074-D508-40E6-AD6F-D7FFEEBD0B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1624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BCEB-E7B7-468A-ACBC-E1BD0ABDB77A}" type="datetimeFigureOut">
              <a:rPr lang="es-ES" smtClean="0"/>
              <a:t>06/03/2025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6074-D508-40E6-AD6F-D7FFEEBD0B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0945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BCEB-E7B7-468A-ACBC-E1BD0ABDB77A}" type="datetimeFigureOut">
              <a:rPr lang="es-ES" smtClean="0"/>
              <a:t>06/03/2025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6074-D508-40E6-AD6F-D7FFEEBD0B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104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CBCEB-E7B7-468A-ACBC-E1BD0ABDB77A}" type="datetimeFigureOut">
              <a:rPr lang="es-ES" smtClean="0"/>
              <a:t>06/03/2025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F6074-D508-40E6-AD6F-D7FFEEBD0B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4959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aytosanlorenzo.es/servicios/educacion/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PROCESO DE ADMISIÓN</a:t>
            </a:r>
            <a:br>
              <a:rPr lang="es-ES" dirty="0"/>
            </a:br>
            <a:r>
              <a:rPr lang="es-ES" sz="4000" dirty="0"/>
              <a:t>Curso 2025 - 2026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880884" y="3602038"/>
            <a:ext cx="4572000" cy="165576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es-ES" sz="28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ES" sz="3600" dirty="0">
                <a:solidFill>
                  <a:schemeClr val="accent2">
                    <a:lumMod val="75000"/>
                  </a:schemeClr>
                </a:solidFill>
              </a:rPr>
              <a:t>Del 12 al 26 de marzo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43" y="398481"/>
            <a:ext cx="2419350" cy="3810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792" y="0"/>
            <a:ext cx="2395491" cy="1122363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80683" y="67234"/>
            <a:ext cx="12021670" cy="6763871"/>
          </a:xfrm>
          <a:prstGeom prst="rect">
            <a:avLst/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Flecha derecha 11"/>
          <p:cNvSpPr/>
          <p:nvPr/>
        </p:nvSpPr>
        <p:spPr>
          <a:xfrm>
            <a:off x="2663751" y="4288345"/>
            <a:ext cx="892884" cy="261881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Flecha derecha 12"/>
          <p:cNvSpPr/>
          <p:nvPr/>
        </p:nvSpPr>
        <p:spPr>
          <a:xfrm rot="10800000">
            <a:off x="8720951" y="4272532"/>
            <a:ext cx="892884" cy="261881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3785191" y="3509963"/>
            <a:ext cx="4774018" cy="1859479"/>
          </a:xfrm>
          <a:prstGeom prst="rect">
            <a:avLst/>
          </a:pr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375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5043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BAREMO DE ADMISIÓN DE ALUMNOS</a:t>
            </a:r>
            <a:br>
              <a:rPr lang="es-ES" dirty="0"/>
            </a:br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43" y="398481"/>
            <a:ext cx="2419350" cy="3810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792" y="0"/>
            <a:ext cx="2395491" cy="1122363"/>
          </a:xfrm>
          <a:prstGeom prst="rect">
            <a:avLst/>
          </a:prstGeom>
        </p:spPr>
      </p:pic>
      <p:sp>
        <p:nvSpPr>
          <p:cNvPr id="26" name="CuadroTexto 25"/>
          <p:cNvSpPr txBox="1"/>
          <p:nvPr/>
        </p:nvSpPr>
        <p:spPr>
          <a:xfrm>
            <a:off x="697652" y="1812383"/>
            <a:ext cx="109236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/>
              <a:t>Criterio complementario aprobado por el Consejo Escolar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2142250" y="2959390"/>
            <a:ext cx="1297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>
                <a:solidFill>
                  <a:schemeClr val="accent2">
                    <a:lumMod val="75000"/>
                  </a:schemeClr>
                </a:solidFill>
              </a:rPr>
              <a:t>E.S.O.</a:t>
            </a:r>
            <a:endParaRPr lang="es-ES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6995043" y="3040594"/>
            <a:ext cx="2705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>
                <a:solidFill>
                  <a:schemeClr val="accent2">
                    <a:lumMod val="75000"/>
                  </a:schemeClr>
                </a:solidFill>
              </a:rPr>
              <a:t>BACHILLERATO</a:t>
            </a:r>
            <a:endParaRPr lang="es-E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Rectángulo 18"/>
          <p:cNvSpPr/>
          <p:nvPr/>
        </p:nvSpPr>
        <p:spPr bwMode="auto">
          <a:xfrm>
            <a:off x="4191420" y="3992993"/>
            <a:ext cx="1114789" cy="3600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1400" b="1" u="none" dirty="0">
                <a:ln w="0"/>
                <a:solidFill>
                  <a:schemeClr val="tx1"/>
                </a:solidFill>
              </a:rPr>
              <a:t>3 PUNTOS</a:t>
            </a:r>
            <a:endParaRPr lang="es-ES" sz="1400" b="1" u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0" name="Rectángulo 3"/>
          <p:cNvSpPr>
            <a:spLocks noChangeArrowheads="1"/>
          </p:cNvSpPr>
          <p:nvPr/>
        </p:nvSpPr>
        <p:spPr bwMode="auto">
          <a:xfrm>
            <a:off x="930199" y="3992292"/>
            <a:ext cx="3286115" cy="1214409"/>
          </a:xfrm>
          <a:prstGeom prst="rect">
            <a:avLst/>
          </a:prstGeom>
          <a:solidFill>
            <a:schemeClr val="bg1"/>
          </a:solidFill>
          <a:ln w="9525" cap="rnd" algn="ctr">
            <a:solidFill>
              <a:schemeClr val="tx1"/>
            </a:solidFill>
            <a:bevel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ES" sz="2000" u="none" dirty="0">
                <a:latin typeface="+mn-lt"/>
              </a:rPr>
              <a:t>Alumnos </a:t>
            </a:r>
            <a:r>
              <a:rPr lang="es-ES" altLang="es-ES" sz="2000" b="1" u="none" dirty="0">
                <a:latin typeface="+mn-lt"/>
              </a:rPr>
              <a:t>procedentes de antiguos Colegios Adscritos*</a:t>
            </a:r>
          </a:p>
        </p:txBody>
      </p:sp>
      <p:sp>
        <p:nvSpPr>
          <p:cNvPr id="21" name="Rectángulo 20"/>
          <p:cNvSpPr/>
          <p:nvPr/>
        </p:nvSpPr>
        <p:spPr bwMode="auto">
          <a:xfrm>
            <a:off x="10013100" y="3992993"/>
            <a:ext cx="1114789" cy="3600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1400" b="1" u="none" dirty="0">
                <a:ln w="0"/>
                <a:solidFill>
                  <a:schemeClr val="tx1"/>
                </a:solidFill>
              </a:rPr>
              <a:t>3 PUNTOS</a:t>
            </a:r>
            <a:endParaRPr lang="es-ES" sz="1400" b="1" u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Rectángulo 3"/>
          <p:cNvSpPr>
            <a:spLocks noChangeArrowheads="1"/>
          </p:cNvSpPr>
          <p:nvPr/>
        </p:nvSpPr>
        <p:spPr bwMode="auto">
          <a:xfrm>
            <a:off x="6691257" y="3992292"/>
            <a:ext cx="3346738" cy="1214409"/>
          </a:xfrm>
          <a:prstGeom prst="rect">
            <a:avLst/>
          </a:prstGeom>
          <a:solidFill>
            <a:schemeClr val="bg1"/>
          </a:solidFill>
          <a:ln w="9525" cap="rnd" algn="ctr">
            <a:solidFill>
              <a:schemeClr val="tx1"/>
            </a:solidFill>
            <a:bevel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ES" sz="2000" b="1" u="none" dirty="0">
                <a:latin typeface="+mn-lt"/>
              </a:rPr>
              <a:t>Nota media del curso anterior </a:t>
            </a:r>
            <a:r>
              <a:rPr lang="es-ES" altLang="es-ES" sz="2000" u="none" dirty="0">
                <a:latin typeface="+mn-lt"/>
              </a:rPr>
              <a:t>SUPERIOR A 7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612696" y="6109639"/>
            <a:ext cx="4693513" cy="377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100" b="1" u="none" dirty="0">
                <a:solidFill>
                  <a:schemeClr val="tx1"/>
                </a:solidFill>
              </a:rPr>
              <a:t>* R.C. ALFONSO XII y C. INMACULADA CONCEPCIÓN ( S.L. EL ESCORIAL</a:t>
            </a:r>
            <a:r>
              <a:rPr lang="es-ES" sz="1100" b="1" dirty="0">
                <a:solidFill>
                  <a:schemeClr val="tx1"/>
                </a:solidFill>
              </a:rPr>
              <a:t>)</a:t>
            </a:r>
            <a:r>
              <a:rPr lang="es-ES" sz="1100" dirty="0">
                <a:solidFill>
                  <a:schemeClr val="tx1"/>
                </a:solidFill>
              </a:rPr>
              <a:t>                               </a:t>
            </a:r>
            <a:endParaRPr lang="es-ES" sz="1100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208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4725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dirty="0">
                <a:solidFill>
                  <a:schemeClr val="accent2">
                    <a:lumMod val="75000"/>
                  </a:schemeClr>
                </a:solidFill>
              </a:rPr>
              <a:t>SECRETARÍA</a:t>
            </a:r>
            <a:br>
              <a:rPr lang="es-ES" dirty="0"/>
            </a:br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43" y="398481"/>
            <a:ext cx="2419350" cy="3810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792" y="0"/>
            <a:ext cx="2395491" cy="1122363"/>
          </a:xfrm>
          <a:prstGeom prst="rect">
            <a:avLst/>
          </a:prstGeom>
        </p:spPr>
      </p:pic>
      <p:sp>
        <p:nvSpPr>
          <p:cNvPr id="26" name="CuadroTexto 25"/>
          <p:cNvSpPr txBox="1"/>
          <p:nvPr/>
        </p:nvSpPr>
        <p:spPr>
          <a:xfrm>
            <a:off x="3110193" y="2629266"/>
            <a:ext cx="74401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/>
              <a:t>Horario de ventanilla para el proceso de Admisión</a:t>
            </a:r>
          </a:p>
        </p:txBody>
      </p:sp>
      <p:sp>
        <p:nvSpPr>
          <p:cNvPr id="3" name="Rectángulo 2"/>
          <p:cNvSpPr/>
          <p:nvPr/>
        </p:nvSpPr>
        <p:spPr>
          <a:xfrm>
            <a:off x="4651458" y="3235178"/>
            <a:ext cx="3068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altLang="es-E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L a V de 9:30 a 13:30h.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4"/>
          <a:srcRect l="24998" t="12105" r="22581" b="18346"/>
          <a:stretch/>
        </p:blipFill>
        <p:spPr>
          <a:xfrm>
            <a:off x="1969363" y="3789903"/>
            <a:ext cx="898879" cy="85503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3108" y="4833839"/>
            <a:ext cx="811390" cy="915217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038845" y="5167326"/>
            <a:ext cx="76252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altLang="es-ES" sz="2400" dirty="0">
                <a:latin typeface="Calibri" panose="020F0502020204030204" pitchFamily="34" charset="0"/>
              </a:rPr>
              <a:t>secretaria.ies.juandeherrera.sanlorenzo@educa.madrid.org</a:t>
            </a:r>
          </a:p>
          <a:p>
            <a:endParaRPr lang="es-ES" sz="2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3110193" y="3951209"/>
            <a:ext cx="18598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altLang="es-ES" sz="2400" dirty="0">
                <a:latin typeface="Calibri" panose="020F0502020204030204" pitchFamily="34" charset="0"/>
              </a:rPr>
              <a:t> 91 890 24 70</a:t>
            </a:r>
          </a:p>
          <a:p>
            <a:endParaRPr lang="es-ES" sz="2400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6"/>
          <a:srcRect t="51129" r="48829"/>
          <a:stretch/>
        </p:blipFill>
        <p:spPr>
          <a:xfrm>
            <a:off x="1878314" y="2629324"/>
            <a:ext cx="989927" cy="945419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420009" y="2140772"/>
            <a:ext cx="9531276" cy="4120179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0048" y="917571"/>
            <a:ext cx="1879665" cy="1711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613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77221" y="1484196"/>
            <a:ext cx="7084359" cy="1351349"/>
          </a:xfrm>
        </p:spPr>
        <p:txBody>
          <a:bodyPr>
            <a:noAutofit/>
          </a:bodyPr>
          <a:lstStyle/>
          <a:p>
            <a:pPr algn="ctr"/>
            <a:r>
              <a:rPr lang="es-ES" sz="3200" dirty="0">
                <a:solidFill>
                  <a:schemeClr val="accent2">
                    <a:lumMod val="75000"/>
                  </a:schemeClr>
                </a:solidFill>
              </a:rPr>
              <a:t>SERVICIO DE ATENCIÓN</a:t>
            </a:r>
            <a:r>
              <a:rPr lang="es-ES" sz="3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" sz="3200" dirty="0">
                <a:solidFill>
                  <a:schemeClr val="accent2">
                    <a:lumMod val="75000"/>
                  </a:schemeClr>
                </a:solidFill>
              </a:rPr>
              <a:t>EDUCATIVA </a:t>
            </a:r>
            <a:r>
              <a:rPr lang="es-ES" sz="2400" dirty="0"/>
              <a:t>AYUNTAMIENTO DE SAN LORENZO DE EL ESCORIAL </a:t>
            </a:r>
            <a:r>
              <a:rPr lang="es-ES" sz="2800" dirty="0">
                <a:solidFill>
                  <a:schemeClr val="accent2">
                    <a:lumMod val="75000"/>
                  </a:schemeClr>
                </a:solidFill>
              </a:rPr>
              <a:t>(SAE)</a:t>
            </a:r>
            <a:br>
              <a:rPr lang="es-ES" sz="3600" dirty="0">
                <a:solidFill>
                  <a:schemeClr val="accent2">
                    <a:lumMod val="75000"/>
                  </a:schemeClr>
                </a:solidFill>
              </a:rPr>
            </a:br>
            <a:endParaRPr lang="es-ES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43" y="398481"/>
            <a:ext cx="2419350" cy="3810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792" y="0"/>
            <a:ext cx="2395491" cy="1122363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 rotWithShape="1">
          <a:blip r:embed="rId4"/>
          <a:srcRect t="699"/>
          <a:stretch/>
        </p:blipFill>
        <p:spPr>
          <a:xfrm>
            <a:off x="553570" y="2787633"/>
            <a:ext cx="7620000" cy="2165994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0282" y="2698996"/>
            <a:ext cx="6255648" cy="3228472"/>
          </a:xfrm>
          <a:prstGeom prst="rect">
            <a:avLst/>
          </a:prstGeom>
        </p:spPr>
      </p:pic>
      <p:sp>
        <p:nvSpPr>
          <p:cNvPr id="18" name="CuadroTexto 17"/>
          <p:cNvSpPr txBox="1"/>
          <p:nvPr/>
        </p:nvSpPr>
        <p:spPr>
          <a:xfrm>
            <a:off x="553570" y="5178937"/>
            <a:ext cx="40605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hlinkClick r:id="rId6"/>
              </a:rPr>
              <a:t>https://www.aytosanlorenzo.es/servicios/educacion/</a:t>
            </a:r>
            <a:endParaRPr lang="es-ES" sz="1200" dirty="0"/>
          </a:p>
          <a:p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3239614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43" y="398481"/>
            <a:ext cx="2419350" cy="3810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792" y="0"/>
            <a:ext cx="2395491" cy="1122363"/>
          </a:xfrm>
          <a:prstGeom prst="rect">
            <a:avLst/>
          </a:prstGeom>
        </p:spPr>
      </p:pic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838200" y="561073"/>
            <a:ext cx="10515600" cy="1325563"/>
          </a:xfrm>
        </p:spPr>
        <p:txBody>
          <a:bodyPr/>
          <a:lstStyle/>
          <a:p>
            <a:r>
              <a:rPr lang="es-ES" dirty="0"/>
              <a:t>PROCESO DE ADMISIÓN – CURSO 2025-26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4223083" y="1498154"/>
            <a:ext cx="3745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>
                <a:solidFill>
                  <a:schemeClr val="accent2">
                    <a:lumMod val="75000"/>
                  </a:schemeClr>
                </a:solidFill>
              </a:rPr>
              <a:t>PLAZAS VACANTES</a:t>
            </a:r>
            <a:endParaRPr lang="es-ES" sz="3600" dirty="0"/>
          </a:p>
        </p:txBody>
      </p:sp>
      <p:sp>
        <p:nvSpPr>
          <p:cNvPr id="16" name="CuadroTexto 15"/>
          <p:cNvSpPr txBox="1"/>
          <p:nvPr/>
        </p:nvSpPr>
        <p:spPr>
          <a:xfrm>
            <a:off x="2544604" y="2570541"/>
            <a:ext cx="1297599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-ES" sz="3600" b="1" dirty="0">
                <a:solidFill>
                  <a:schemeClr val="accent2">
                    <a:lumMod val="75000"/>
                  </a:schemeClr>
                </a:solidFill>
              </a:rPr>
              <a:t>E.S.O.</a:t>
            </a:r>
            <a:endParaRPr lang="es-ES" sz="3600" dirty="0"/>
          </a:p>
        </p:txBody>
      </p:sp>
      <p:sp>
        <p:nvSpPr>
          <p:cNvPr id="17" name="CuadroTexto 16"/>
          <p:cNvSpPr txBox="1"/>
          <p:nvPr/>
        </p:nvSpPr>
        <p:spPr>
          <a:xfrm>
            <a:off x="7342676" y="2575303"/>
            <a:ext cx="3021340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-ES" sz="3600" b="1" dirty="0">
                <a:solidFill>
                  <a:schemeClr val="accent2">
                    <a:lumMod val="75000"/>
                  </a:schemeClr>
                </a:solidFill>
              </a:rPr>
              <a:t>BACHILLERATO</a:t>
            </a:r>
          </a:p>
        </p:txBody>
      </p:sp>
      <p:grpSp>
        <p:nvGrpSpPr>
          <p:cNvPr id="45" name="Grupo 44"/>
          <p:cNvGrpSpPr/>
          <p:nvPr/>
        </p:nvGrpSpPr>
        <p:grpSpPr>
          <a:xfrm>
            <a:off x="374316" y="3411682"/>
            <a:ext cx="5460420" cy="1184310"/>
            <a:chOff x="472290" y="3411682"/>
            <a:chExt cx="5460420" cy="1184310"/>
          </a:xfrm>
        </p:grpSpPr>
        <p:sp>
          <p:nvSpPr>
            <p:cNvPr id="18" name="CuadroTexto 17"/>
            <p:cNvSpPr txBox="1"/>
            <p:nvPr/>
          </p:nvSpPr>
          <p:spPr>
            <a:xfrm>
              <a:off x="478962" y="3412179"/>
              <a:ext cx="1257267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s-ES" sz="2400" dirty="0"/>
                <a:t>1º E.S.O.</a:t>
              </a:r>
            </a:p>
          </p:txBody>
        </p:sp>
        <p:sp>
          <p:nvSpPr>
            <p:cNvPr id="19" name="CuadroTexto 18"/>
            <p:cNvSpPr txBox="1"/>
            <p:nvPr/>
          </p:nvSpPr>
          <p:spPr>
            <a:xfrm>
              <a:off x="1897268" y="3412176"/>
              <a:ext cx="1257267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s-ES" sz="2400" dirty="0"/>
                <a:t>2º E.S.O.</a:t>
              </a:r>
            </a:p>
          </p:txBody>
        </p:sp>
        <p:sp>
          <p:nvSpPr>
            <p:cNvPr id="20" name="CuadroTexto 19"/>
            <p:cNvSpPr txBox="1"/>
            <p:nvPr/>
          </p:nvSpPr>
          <p:spPr>
            <a:xfrm>
              <a:off x="3287168" y="3411683"/>
              <a:ext cx="1257267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s-ES" sz="2400" dirty="0"/>
                <a:t>3º E.S.O.</a:t>
              </a:r>
            </a:p>
          </p:txBody>
        </p:sp>
        <p:sp>
          <p:nvSpPr>
            <p:cNvPr id="21" name="CuadroTexto 20"/>
            <p:cNvSpPr txBox="1"/>
            <p:nvPr/>
          </p:nvSpPr>
          <p:spPr>
            <a:xfrm>
              <a:off x="4675443" y="3411682"/>
              <a:ext cx="1257267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s-ES" sz="2400" dirty="0"/>
                <a:t>4º E.S.O.</a:t>
              </a:r>
            </a:p>
          </p:txBody>
        </p:sp>
        <p:sp>
          <p:nvSpPr>
            <p:cNvPr id="22" name="CuadroTexto 21"/>
            <p:cNvSpPr txBox="1"/>
            <p:nvPr/>
          </p:nvSpPr>
          <p:spPr>
            <a:xfrm>
              <a:off x="472290" y="4125211"/>
              <a:ext cx="1236236" cy="461665"/>
            </a:xfrm>
            <a:prstGeom prst="rect">
              <a:avLst/>
            </a:prstGeom>
            <a:noFill/>
            <a:ln w="12700">
              <a:solidFill>
                <a:schemeClr val="accent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s-ES" sz="2400" dirty="0"/>
                <a:t>       0      </a:t>
              </a:r>
            </a:p>
          </p:txBody>
        </p:sp>
        <p:sp>
          <p:nvSpPr>
            <p:cNvPr id="23" name="CuadroTexto 22"/>
            <p:cNvSpPr txBox="1"/>
            <p:nvPr/>
          </p:nvSpPr>
          <p:spPr>
            <a:xfrm>
              <a:off x="1883064" y="4125210"/>
              <a:ext cx="1253869" cy="461665"/>
            </a:xfrm>
            <a:prstGeom prst="rect">
              <a:avLst/>
            </a:prstGeom>
            <a:noFill/>
            <a:ln w="12700">
              <a:solidFill>
                <a:schemeClr val="accent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s-ES" sz="2400" dirty="0"/>
                <a:t>      12     </a:t>
              </a:r>
            </a:p>
          </p:txBody>
        </p:sp>
        <p:sp>
          <p:nvSpPr>
            <p:cNvPr id="24" name="CuadroTexto 23"/>
            <p:cNvSpPr txBox="1"/>
            <p:nvPr/>
          </p:nvSpPr>
          <p:spPr>
            <a:xfrm>
              <a:off x="3302188" y="4134327"/>
              <a:ext cx="1236236" cy="461665"/>
            </a:xfrm>
            <a:prstGeom prst="rect">
              <a:avLst/>
            </a:prstGeom>
            <a:noFill/>
            <a:ln w="12700">
              <a:solidFill>
                <a:schemeClr val="accent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s-ES" sz="2400" dirty="0"/>
                <a:t>       0      </a:t>
              </a:r>
            </a:p>
          </p:txBody>
        </p:sp>
        <p:sp>
          <p:nvSpPr>
            <p:cNvPr id="25" name="CuadroTexto 24"/>
            <p:cNvSpPr txBox="1"/>
            <p:nvPr/>
          </p:nvSpPr>
          <p:spPr>
            <a:xfrm>
              <a:off x="4647037" y="4125209"/>
              <a:ext cx="1269899" cy="461665"/>
            </a:xfrm>
            <a:prstGeom prst="rect">
              <a:avLst/>
            </a:prstGeom>
            <a:noFill/>
            <a:ln w="12700">
              <a:solidFill>
                <a:schemeClr val="accent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s-ES" sz="2400" dirty="0"/>
                <a:t>       1      </a:t>
              </a:r>
            </a:p>
          </p:txBody>
        </p:sp>
        <p:cxnSp>
          <p:nvCxnSpPr>
            <p:cNvPr id="29" name="Conector recto 28"/>
            <p:cNvCxnSpPr>
              <a:stCxn id="18" idx="2"/>
              <a:endCxn id="22" idx="0"/>
            </p:cNvCxnSpPr>
            <p:nvPr/>
          </p:nvCxnSpPr>
          <p:spPr>
            <a:xfrm flipH="1">
              <a:off x="1090408" y="3873844"/>
              <a:ext cx="17188" cy="25136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cto 29"/>
            <p:cNvCxnSpPr/>
            <p:nvPr/>
          </p:nvCxnSpPr>
          <p:spPr>
            <a:xfrm flipH="1">
              <a:off x="2525901" y="3867924"/>
              <a:ext cx="356" cy="25136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30"/>
            <p:cNvCxnSpPr/>
            <p:nvPr/>
          </p:nvCxnSpPr>
          <p:spPr>
            <a:xfrm flipH="1">
              <a:off x="3939278" y="3867923"/>
              <a:ext cx="356" cy="25136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31"/>
            <p:cNvCxnSpPr/>
            <p:nvPr/>
          </p:nvCxnSpPr>
          <p:spPr>
            <a:xfrm flipH="1">
              <a:off x="5262139" y="3873841"/>
              <a:ext cx="356" cy="25136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CuadroTexto 36"/>
          <p:cNvSpPr txBox="1"/>
          <p:nvPr/>
        </p:nvSpPr>
        <p:spPr>
          <a:xfrm>
            <a:off x="6160863" y="5300403"/>
            <a:ext cx="1236236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s-ES" sz="2400" dirty="0"/>
              <a:t>       0      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7571637" y="5300402"/>
            <a:ext cx="1338828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s-ES" sz="2400" dirty="0"/>
              <a:t>        0      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9062945" y="5300401"/>
            <a:ext cx="1236236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s-ES" sz="2400" dirty="0"/>
              <a:t>       1      </a:t>
            </a:r>
          </a:p>
        </p:txBody>
      </p:sp>
      <p:sp>
        <p:nvSpPr>
          <p:cNvPr id="40" name="CuadroTexto 39"/>
          <p:cNvSpPr txBox="1"/>
          <p:nvPr/>
        </p:nvSpPr>
        <p:spPr>
          <a:xfrm>
            <a:off x="10388160" y="5300401"/>
            <a:ext cx="1305165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s-ES" sz="2400" dirty="0"/>
              <a:t>       2       </a:t>
            </a:r>
          </a:p>
        </p:txBody>
      </p:sp>
      <p:cxnSp>
        <p:nvCxnSpPr>
          <p:cNvPr id="42" name="Conector recto 41"/>
          <p:cNvCxnSpPr/>
          <p:nvPr/>
        </p:nvCxnSpPr>
        <p:spPr>
          <a:xfrm>
            <a:off x="8259128" y="5069972"/>
            <a:ext cx="2971" cy="22451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/>
          <p:cNvCxnSpPr/>
          <p:nvPr/>
        </p:nvCxnSpPr>
        <p:spPr>
          <a:xfrm flipH="1">
            <a:off x="11017387" y="5049033"/>
            <a:ext cx="356" cy="25136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uadroTexto 45"/>
          <p:cNvSpPr txBox="1"/>
          <p:nvPr/>
        </p:nvSpPr>
        <p:spPr>
          <a:xfrm>
            <a:off x="6288600" y="3411682"/>
            <a:ext cx="238764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ES" sz="2400" dirty="0"/>
              <a:t>1º BACHILLERATO</a:t>
            </a:r>
          </a:p>
        </p:txBody>
      </p:sp>
      <p:sp>
        <p:nvSpPr>
          <p:cNvPr id="47" name="CuadroTexto 46"/>
          <p:cNvSpPr txBox="1"/>
          <p:nvPr/>
        </p:nvSpPr>
        <p:spPr>
          <a:xfrm>
            <a:off x="9099671" y="3411681"/>
            <a:ext cx="246986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/>
              <a:t>2º BACHILLERATO</a:t>
            </a:r>
          </a:p>
        </p:txBody>
      </p:sp>
      <p:cxnSp>
        <p:nvCxnSpPr>
          <p:cNvPr id="50" name="Conector recto 49"/>
          <p:cNvCxnSpPr>
            <a:stCxn id="48" idx="2"/>
            <a:endCxn id="37" idx="0"/>
          </p:cNvCxnSpPr>
          <p:nvPr/>
        </p:nvCxnSpPr>
        <p:spPr>
          <a:xfrm flipH="1">
            <a:off x="6778981" y="4940646"/>
            <a:ext cx="17398" cy="3597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50"/>
          <p:cNvCxnSpPr/>
          <p:nvPr/>
        </p:nvCxnSpPr>
        <p:spPr>
          <a:xfrm flipH="1">
            <a:off x="7473542" y="3873844"/>
            <a:ext cx="2213" cy="4589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/>
          <p:cNvCxnSpPr/>
          <p:nvPr/>
        </p:nvCxnSpPr>
        <p:spPr>
          <a:xfrm flipH="1">
            <a:off x="8259128" y="4332799"/>
            <a:ext cx="356" cy="15603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/>
          <p:cNvCxnSpPr/>
          <p:nvPr/>
        </p:nvCxnSpPr>
        <p:spPr>
          <a:xfrm>
            <a:off x="6796034" y="4323383"/>
            <a:ext cx="1463094" cy="60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54"/>
          <p:cNvCxnSpPr/>
          <p:nvPr/>
        </p:nvCxnSpPr>
        <p:spPr>
          <a:xfrm flipH="1">
            <a:off x="6795812" y="4329522"/>
            <a:ext cx="356" cy="25136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55"/>
          <p:cNvCxnSpPr>
            <a:endCxn id="53" idx="0"/>
          </p:cNvCxnSpPr>
          <p:nvPr/>
        </p:nvCxnSpPr>
        <p:spPr>
          <a:xfrm>
            <a:off x="11012572" y="4317245"/>
            <a:ext cx="0" cy="1370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/>
          <p:cNvCxnSpPr/>
          <p:nvPr/>
        </p:nvCxnSpPr>
        <p:spPr>
          <a:xfrm>
            <a:off x="9592833" y="4307054"/>
            <a:ext cx="1419739" cy="91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/>
          <p:cNvCxnSpPr/>
          <p:nvPr/>
        </p:nvCxnSpPr>
        <p:spPr>
          <a:xfrm flipH="1">
            <a:off x="9597179" y="4315692"/>
            <a:ext cx="356" cy="25136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64"/>
          <p:cNvCxnSpPr/>
          <p:nvPr/>
        </p:nvCxnSpPr>
        <p:spPr>
          <a:xfrm flipH="1">
            <a:off x="10335610" y="3862954"/>
            <a:ext cx="3090" cy="45273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uadroTexto 47"/>
          <p:cNvSpPr txBox="1"/>
          <p:nvPr/>
        </p:nvSpPr>
        <p:spPr>
          <a:xfrm>
            <a:off x="6320126" y="4602092"/>
            <a:ext cx="952505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ES" sz="1600" dirty="0"/>
              <a:t>CIENCIAS</a:t>
            </a:r>
            <a:endParaRPr lang="es-ES" dirty="0"/>
          </a:p>
        </p:txBody>
      </p:sp>
      <p:sp>
        <p:nvSpPr>
          <p:cNvPr id="49" name="CuadroTexto 48"/>
          <p:cNvSpPr txBox="1"/>
          <p:nvPr/>
        </p:nvSpPr>
        <p:spPr>
          <a:xfrm>
            <a:off x="7433784" y="4485197"/>
            <a:ext cx="1569138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1600" dirty="0"/>
              <a:t>HUMANIDADES Y CC.SS.</a:t>
            </a:r>
          </a:p>
        </p:txBody>
      </p:sp>
      <p:sp>
        <p:nvSpPr>
          <p:cNvPr id="53" name="CuadroTexto 52"/>
          <p:cNvSpPr txBox="1"/>
          <p:nvPr/>
        </p:nvSpPr>
        <p:spPr>
          <a:xfrm>
            <a:off x="10228003" y="4454291"/>
            <a:ext cx="1569138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1600" dirty="0"/>
              <a:t>HUMANIDADES Y CC.SS.</a:t>
            </a:r>
          </a:p>
        </p:txBody>
      </p:sp>
      <p:sp>
        <p:nvSpPr>
          <p:cNvPr id="57" name="CuadroTexto 56"/>
          <p:cNvSpPr txBox="1"/>
          <p:nvPr/>
        </p:nvSpPr>
        <p:spPr>
          <a:xfrm>
            <a:off x="9094414" y="4584166"/>
            <a:ext cx="952505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ES" sz="1600" dirty="0"/>
              <a:t>CIENCIAS</a:t>
            </a:r>
            <a:endParaRPr lang="es-ES" dirty="0"/>
          </a:p>
        </p:txBody>
      </p:sp>
      <p:cxnSp>
        <p:nvCxnSpPr>
          <p:cNvPr id="62" name="Conector recto 61"/>
          <p:cNvCxnSpPr/>
          <p:nvPr/>
        </p:nvCxnSpPr>
        <p:spPr>
          <a:xfrm flipH="1">
            <a:off x="9612604" y="4914964"/>
            <a:ext cx="3212" cy="3931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7024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2883049" y="5134355"/>
            <a:ext cx="7928386" cy="932958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47256"/>
            <a:ext cx="10515600" cy="1325563"/>
          </a:xfrm>
        </p:spPr>
        <p:txBody>
          <a:bodyPr/>
          <a:lstStyle/>
          <a:p>
            <a:pPr algn="ctr"/>
            <a:r>
              <a:rPr lang="es-ES" dirty="0"/>
              <a:t>SOLICITUD DE ADMISIÓN</a:t>
            </a:r>
            <a:br>
              <a:rPr lang="es-ES" dirty="0"/>
            </a:br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43" y="398481"/>
            <a:ext cx="2419350" cy="3810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792" y="0"/>
            <a:ext cx="2395491" cy="1122363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6946886" y="2671839"/>
            <a:ext cx="2844446" cy="21236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s-ES" sz="2400" dirty="0"/>
              <a:t>En el </a:t>
            </a:r>
            <a:r>
              <a:rPr lang="es-ES" sz="3200" dirty="0"/>
              <a:t>Centro elegido como 1ª opción</a:t>
            </a:r>
          </a:p>
          <a:p>
            <a:endParaRPr lang="es-ES" dirty="0"/>
          </a:p>
          <a:p>
            <a:endParaRPr lang="es-ES" dirty="0"/>
          </a:p>
        </p:txBody>
      </p:sp>
      <p:grpSp>
        <p:nvGrpSpPr>
          <p:cNvPr id="8" name="Grupo 7"/>
          <p:cNvGrpSpPr/>
          <p:nvPr/>
        </p:nvGrpSpPr>
        <p:grpSpPr>
          <a:xfrm>
            <a:off x="1774116" y="4788559"/>
            <a:ext cx="9172743" cy="1546125"/>
            <a:chOff x="838200" y="4659468"/>
            <a:chExt cx="9172743" cy="1546125"/>
          </a:xfrm>
        </p:grpSpPr>
        <p:sp>
          <p:nvSpPr>
            <p:cNvPr id="5" name="CuadroTexto 4"/>
            <p:cNvSpPr txBox="1"/>
            <p:nvPr/>
          </p:nvSpPr>
          <p:spPr>
            <a:xfrm>
              <a:off x="2566651" y="5005264"/>
              <a:ext cx="744429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solidFill>
                    <a:srgbClr val="FF0000"/>
                  </a:solidFill>
                </a:rPr>
                <a:t>La entrega de más de una solicitud dará lugar a la anulación de todas ellas.</a:t>
              </a:r>
            </a:p>
            <a:p>
              <a:endParaRPr lang="es-ES" sz="2400" dirty="0"/>
            </a:p>
          </p:txBody>
        </p:sp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8200" y="4659468"/>
              <a:ext cx="1728451" cy="1546125"/>
            </a:xfrm>
            <a:prstGeom prst="rect">
              <a:avLst/>
            </a:prstGeom>
          </p:spPr>
        </p:pic>
      </p:grpSp>
      <p:sp>
        <p:nvSpPr>
          <p:cNvPr id="9" name="CuadroTexto 8"/>
          <p:cNvSpPr txBox="1"/>
          <p:nvPr/>
        </p:nvSpPr>
        <p:spPr>
          <a:xfrm>
            <a:off x="2883049" y="2572819"/>
            <a:ext cx="2377440" cy="22159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 Se presentará </a:t>
            </a:r>
            <a:r>
              <a:rPr lang="es-ES" sz="2800" dirty="0">
                <a:solidFill>
                  <a:schemeClr val="accent2"/>
                </a:solidFill>
              </a:rPr>
              <a:t>SOLO </a:t>
            </a:r>
            <a:r>
              <a:rPr lang="es-ES" sz="3600" dirty="0">
                <a:solidFill>
                  <a:schemeClr val="accent2"/>
                </a:solidFill>
              </a:rPr>
              <a:t>1</a:t>
            </a:r>
            <a:r>
              <a:rPr lang="es-ES" sz="2800" dirty="0">
                <a:solidFill>
                  <a:schemeClr val="accent2"/>
                </a:solidFill>
              </a:rPr>
              <a:t> SOLICITUD</a:t>
            </a:r>
          </a:p>
          <a:p>
            <a:endParaRPr lang="es-ES" sz="2800" dirty="0">
              <a:solidFill>
                <a:schemeClr val="accent2"/>
              </a:solidFill>
            </a:endParaRPr>
          </a:p>
          <a:p>
            <a:endParaRPr lang="es-ES" dirty="0"/>
          </a:p>
        </p:txBody>
      </p:sp>
      <p:sp>
        <p:nvSpPr>
          <p:cNvPr id="12" name="CuadroTexto 11"/>
          <p:cNvSpPr txBox="1"/>
          <p:nvPr/>
        </p:nvSpPr>
        <p:spPr>
          <a:xfrm>
            <a:off x="6946886" y="2051381"/>
            <a:ext cx="2008883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s-ES" sz="3600" dirty="0">
                <a:solidFill>
                  <a:schemeClr val="accent2"/>
                </a:solidFill>
              </a:rPr>
              <a:t>¿DÓNDE?</a:t>
            </a:r>
          </a:p>
        </p:txBody>
      </p:sp>
    </p:spTree>
    <p:extLst>
      <p:ext uri="{BB962C8B-B14F-4D97-AF65-F5344CB8AC3E}">
        <p14:creationId xmlns:p14="http://schemas.microsoft.com/office/powerpoint/2010/main" val="426645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/>
          <p:cNvSpPr/>
          <p:nvPr/>
        </p:nvSpPr>
        <p:spPr>
          <a:xfrm>
            <a:off x="0" y="1910037"/>
            <a:ext cx="12192000" cy="49479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4725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PRESENTACIÓN SOLICITUD DE ADMISIÓN</a:t>
            </a:r>
            <a:br>
              <a:rPr lang="es-ES" dirty="0"/>
            </a:br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43" y="398481"/>
            <a:ext cx="2419350" cy="3810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792" y="0"/>
            <a:ext cx="2395491" cy="1122363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2224042" y="1929753"/>
            <a:ext cx="7743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/>
              <a:t>Colegios adscritos al IES Juan de Herrera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1517199" y="2815006"/>
            <a:ext cx="359036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/>
              <a:t>No </a:t>
            </a:r>
            <a:r>
              <a:rPr lang="es-ES" sz="2400" dirty="0"/>
              <a:t>tienen que presentar Solicitud de admisión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6761476" y="2815007"/>
            <a:ext cx="444201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/>
              <a:t>Sí </a:t>
            </a:r>
            <a:r>
              <a:rPr lang="es-ES" sz="2400" dirty="0"/>
              <a:t>tienen que presentar Solicitud de admisión </a:t>
            </a:r>
            <a:r>
              <a:rPr lang="es-ES" sz="2400" dirty="0">
                <a:solidFill>
                  <a:srgbClr val="FF0000"/>
                </a:solidFill>
              </a:rPr>
              <a:t>en plazo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7076192" y="4370740"/>
            <a:ext cx="382041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s-ES" b="1" dirty="0"/>
              <a:t>CEIP SAN LORENZO DE EL ESCORIAL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7076192" y="5105881"/>
            <a:ext cx="382041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s-ES" b="1" dirty="0"/>
              <a:t>C.R.A. SIERRA OESTE 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7076192" y="5833737"/>
            <a:ext cx="382041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s-ES" b="1" dirty="0"/>
              <a:t>IES SABINO FERNÁNDEZ CAMPO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1452280" y="4368192"/>
            <a:ext cx="382041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s-ES" b="1" dirty="0"/>
              <a:t>CEIP ANTONIO ROBLES</a:t>
            </a:r>
          </a:p>
        </p:txBody>
      </p:sp>
      <p:sp>
        <p:nvSpPr>
          <p:cNvPr id="4" name="Flecha abajo 3"/>
          <p:cNvSpPr/>
          <p:nvPr/>
        </p:nvSpPr>
        <p:spPr>
          <a:xfrm>
            <a:off x="2904565" y="3953779"/>
            <a:ext cx="205628" cy="327765"/>
          </a:xfrm>
          <a:prstGeom prst="downArrow">
            <a:avLst/>
          </a:prstGeom>
          <a:solidFill>
            <a:schemeClr val="tx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Flecha abajo 19"/>
          <p:cNvSpPr/>
          <p:nvPr/>
        </p:nvSpPr>
        <p:spPr>
          <a:xfrm>
            <a:off x="8744110" y="3969159"/>
            <a:ext cx="205628" cy="327765"/>
          </a:xfrm>
          <a:prstGeom prst="downArrow">
            <a:avLst/>
          </a:prstGeom>
          <a:solidFill>
            <a:schemeClr val="tx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Elipse 5"/>
          <p:cNvSpPr/>
          <p:nvPr/>
        </p:nvSpPr>
        <p:spPr>
          <a:xfrm>
            <a:off x="6763870" y="4460525"/>
            <a:ext cx="188259" cy="184666"/>
          </a:xfrm>
          <a:prstGeom prst="ellipse">
            <a:avLst/>
          </a:prstGeom>
          <a:solidFill>
            <a:schemeClr val="tx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Elipse 22"/>
          <p:cNvSpPr/>
          <p:nvPr/>
        </p:nvSpPr>
        <p:spPr>
          <a:xfrm>
            <a:off x="6763869" y="5198214"/>
            <a:ext cx="188259" cy="184666"/>
          </a:xfrm>
          <a:prstGeom prst="ellipse">
            <a:avLst/>
          </a:prstGeom>
          <a:solidFill>
            <a:schemeClr val="tx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Elipse 23"/>
          <p:cNvSpPr/>
          <p:nvPr/>
        </p:nvSpPr>
        <p:spPr>
          <a:xfrm>
            <a:off x="6763869" y="5953328"/>
            <a:ext cx="188259" cy="184666"/>
          </a:xfrm>
          <a:prstGeom prst="ellipse">
            <a:avLst/>
          </a:prstGeom>
          <a:solidFill>
            <a:schemeClr val="tx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2673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/>
          <p:cNvSpPr/>
          <p:nvPr/>
        </p:nvSpPr>
        <p:spPr>
          <a:xfrm>
            <a:off x="0" y="1910869"/>
            <a:ext cx="12192000" cy="4947963"/>
          </a:xfrm>
          <a:prstGeom prst="rect">
            <a:avLst/>
          </a:prstGeom>
          <a:solidFill>
            <a:schemeClr val="accent2">
              <a:lumMod val="20000"/>
              <a:lumOff val="80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s-ES" altLang="es-ES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4725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LISTADO ALUMNOS SOLICITANTES</a:t>
            </a:r>
            <a:br>
              <a:rPr lang="es-ES" dirty="0"/>
            </a:br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43" y="398481"/>
            <a:ext cx="2419350" cy="3810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792" y="0"/>
            <a:ext cx="2395491" cy="1122363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590987" y="2815191"/>
            <a:ext cx="5992079" cy="156966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s-ES" altLang="es-E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ES" altLang="es-E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Publicación </a:t>
            </a:r>
            <a:r>
              <a:rPr lang="es-ES" altLang="es-ES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Listado provisional </a:t>
            </a:r>
            <a:r>
              <a:rPr lang="es-ES" altLang="es-E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de alumnos que solicitan nuestro centro en 1ª opción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s-ES" altLang="es-E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289443" y="3338385"/>
            <a:ext cx="18870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altLang="es-ES" sz="2200" b="1" dirty="0">
                <a:latin typeface="Arial" panose="020B0604020202020204" pitchFamily="34" charset="0"/>
              </a:rPr>
              <a:t>4 de abril</a:t>
            </a:r>
            <a:endParaRPr lang="es-ES" sz="2200" dirty="0"/>
          </a:p>
        </p:txBody>
      </p:sp>
      <p:sp>
        <p:nvSpPr>
          <p:cNvPr id="9" name="CuadroTexto 8"/>
          <p:cNvSpPr txBox="1"/>
          <p:nvPr/>
        </p:nvSpPr>
        <p:spPr>
          <a:xfrm>
            <a:off x="602360" y="4680358"/>
            <a:ext cx="5206770" cy="1569660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s-ES" altLang="es-ES" sz="24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ES" altLang="es-ES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Periodo de reclamación </a:t>
            </a:r>
            <a:r>
              <a:rPr lang="es-ES" altLang="es-ES" sz="2400" b="1" dirty="0">
                <a:latin typeface="Calibri" panose="020F0502020204030204" pitchFamily="34" charset="0"/>
              </a:rPr>
              <a:t>al listado de alumnos solicitantes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s-ES" altLang="es-ES" sz="2400" b="1" dirty="0">
              <a:latin typeface="Calibri" panose="020F050202020403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6529883" y="5257284"/>
            <a:ext cx="27216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altLang="es-ES" sz="2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7, 8 y 9 de abril</a:t>
            </a:r>
            <a:endParaRPr lang="es-ES" sz="2200" dirty="0"/>
          </a:p>
        </p:txBody>
      </p:sp>
      <p:sp>
        <p:nvSpPr>
          <p:cNvPr id="26" name="CuadroTexto 25"/>
          <p:cNvSpPr txBox="1"/>
          <p:nvPr/>
        </p:nvSpPr>
        <p:spPr>
          <a:xfrm>
            <a:off x="4781709" y="1846356"/>
            <a:ext cx="2231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/>
              <a:t>Provisional</a:t>
            </a:r>
          </a:p>
        </p:txBody>
      </p:sp>
      <p:sp>
        <p:nvSpPr>
          <p:cNvPr id="32" name="Flecha derecha 31"/>
          <p:cNvSpPr/>
          <p:nvPr/>
        </p:nvSpPr>
        <p:spPr>
          <a:xfrm>
            <a:off x="5809130" y="5334098"/>
            <a:ext cx="699313" cy="262179"/>
          </a:xfrm>
          <a:prstGeom prst="rightArrow">
            <a:avLst/>
          </a:prstGeom>
          <a:noFill/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Flecha derecha 35"/>
          <p:cNvSpPr/>
          <p:nvPr/>
        </p:nvSpPr>
        <p:spPr>
          <a:xfrm>
            <a:off x="6594439" y="3405125"/>
            <a:ext cx="892884" cy="261881"/>
          </a:xfrm>
          <a:prstGeom prst="rightArrow">
            <a:avLst/>
          </a:prstGeom>
          <a:solidFill>
            <a:schemeClr val="tx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45869" y="3505633"/>
            <a:ext cx="2546871" cy="1647197"/>
          </a:xfrm>
          <a:prstGeom prst="rect">
            <a:avLst/>
          </a:prstGeom>
        </p:spPr>
      </p:pic>
      <p:sp>
        <p:nvSpPr>
          <p:cNvPr id="18" name="Elipse 17"/>
          <p:cNvSpPr/>
          <p:nvPr/>
        </p:nvSpPr>
        <p:spPr>
          <a:xfrm>
            <a:off x="11128263" y="4023474"/>
            <a:ext cx="387276" cy="21052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Rectángulo redondeado 28"/>
          <p:cNvSpPr/>
          <p:nvPr/>
        </p:nvSpPr>
        <p:spPr>
          <a:xfrm>
            <a:off x="9813621" y="4226113"/>
            <a:ext cx="946673" cy="178975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9506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/>
          <p:cNvSpPr/>
          <p:nvPr/>
        </p:nvSpPr>
        <p:spPr>
          <a:xfrm>
            <a:off x="0" y="1893595"/>
            <a:ext cx="12198447" cy="4943140"/>
          </a:xfrm>
          <a:prstGeom prst="rect">
            <a:avLst/>
          </a:prstGeom>
          <a:solidFill>
            <a:schemeClr val="accent2">
              <a:lumMod val="20000"/>
              <a:lumOff val="80000"/>
              <a:alpha val="58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s-ES" altLang="es-ES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4725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LISTADOS DE PUNTUACIÓN</a:t>
            </a:r>
            <a:br>
              <a:rPr lang="es-ES" dirty="0"/>
            </a:br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43" y="398481"/>
            <a:ext cx="2419350" cy="3810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792" y="0"/>
            <a:ext cx="2395491" cy="1122363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602359" y="2762489"/>
            <a:ext cx="5709352" cy="892552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ES" altLang="es-E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Publicación </a:t>
            </a:r>
            <a:r>
              <a:rPr lang="es-ES" altLang="es-ES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Listados Provisionales </a:t>
            </a:r>
            <a:r>
              <a:rPr lang="es-ES" altLang="es-E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de puntuación</a:t>
            </a:r>
            <a:r>
              <a:rPr lang="es-ES" altLang="es-ES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endParaRPr lang="es-ES" altLang="es-E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072455" y="2986617"/>
            <a:ext cx="2256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altLang="es-ES" sz="2400" b="1" dirty="0">
                <a:latin typeface="Arial" panose="020B0604020202020204" pitchFamily="34" charset="0"/>
              </a:rPr>
              <a:t>24 de abril</a:t>
            </a:r>
            <a:endParaRPr lang="es-ES" sz="2400" dirty="0"/>
          </a:p>
        </p:txBody>
      </p:sp>
      <p:sp>
        <p:nvSpPr>
          <p:cNvPr id="9" name="CuadroTexto 8"/>
          <p:cNvSpPr txBox="1"/>
          <p:nvPr/>
        </p:nvSpPr>
        <p:spPr>
          <a:xfrm>
            <a:off x="602360" y="4122061"/>
            <a:ext cx="5088436" cy="830997"/>
          </a:xfrm>
          <a:prstGeom prst="rect">
            <a:avLst/>
          </a:prstGeom>
          <a:noFill/>
          <a:ln w="3175">
            <a:solidFill>
              <a:schemeClr val="tx1"/>
            </a:solidFill>
            <a:prstDash val="dashDot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ES" altLang="es-ES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Periodo de reclamación </a:t>
            </a:r>
            <a:r>
              <a:rPr lang="es-ES" altLang="es-ES" sz="2400" b="1" dirty="0">
                <a:latin typeface="Calibri" panose="020F0502020204030204" pitchFamily="34" charset="0"/>
              </a:rPr>
              <a:t>al listado de puntuaciones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6293156" y="4294038"/>
            <a:ext cx="3035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altLang="es-ES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25, 28 y 29 de abril</a:t>
            </a:r>
            <a:endParaRPr lang="es-ES" sz="2400" dirty="0"/>
          </a:p>
        </p:txBody>
      </p:sp>
      <p:sp>
        <p:nvSpPr>
          <p:cNvPr id="32" name="Flecha derecha 31"/>
          <p:cNvSpPr/>
          <p:nvPr/>
        </p:nvSpPr>
        <p:spPr>
          <a:xfrm>
            <a:off x="5692515" y="4396255"/>
            <a:ext cx="407070" cy="262179"/>
          </a:xfrm>
          <a:prstGeom prst="rightArrow">
            <a:avLst/>
          </a:prstGeom>
          <a:noFill/>
          <a:ln>
            <a:solidFill>
              <a:schemeClr val="tx1"/>
            </a:solidFill>
            <a:prstDash val="dashDot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Flecha derecha 35"/>
          <p:cNvSpPr/>
          <p:nvPr/>
        </p:nvSpPr>
        <p:spPr>
          <a:xfrm>
            <a:off x="6311711" y="3088582"/>
            <a:ext cx="745305" cy="267086"/>
          </a:xfrm>
          <a:prstGeom prst="rightArrow">
            <a:avLst/>
          </a:prstGeom>
          <a:solidFill>
            <a:schemeClr val="accent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/>
          <p:cNvSpPr txBox="1"/>
          <p:nvPr/>
        </p:nvSpPr>
        <p:spPr>
          <a:xfrm>
            <a:off x="614905" y="5392162"/>
            <a:ext cx="5443371" cy="89255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ES" altLang="es-E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Publicación </a:t>
            </a:r>
            <a:r>
              <a:rPr lang="es-ES" altLang="es-ES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Listado </a:t>
            </a:r>
            <a:r>
              <a:rPr lang="es-ES" altLang="es-ES" sz="2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DEFINITIVO</a:t>
            </a:r>
            <a:r>
              <a:rPr lang="es-ES" altLang="es-ES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altLang="es-E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de puntuaciones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7156975" y="5545102"/>
            <a:ext cx="2171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altLang="es-ES" sz="2400" b="1" dirty="0">
                <a:latin typeface="Arial" panose="020B0604020202020204" pitchFamily="34" charset="0"/>
              </a:rPr>
              <a:t>8 de mayo</a:t>
            </a:r>
            <a:endParaRPr lang="es-ES" sz="2400" dirty="0"/>
          </a:p>
        </p:txBody>
      </p:sp>
      <p:sp>
        <p:nvSpPr>
          <p:cNvPr id="23" name="Flecha derecha 22"/>
          <p:cNvSpPr/>
          <p:nvPr/>
        </p:nvSpPr>
        <p:spPr>
          <a:xfrm>
            <a:off x="6045731" y="5628485"/>
            <a:ext cx="1011286" cy="2731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/>
          <p:cNvSpPr txBox="1"/>
          <p:nvPr/>
        </p:nvSpPr>
        <p:spPr>
          <a:xfrm>
            <a:off x="532430" y="6461070"/>
            <a:ext cx="11659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ES" altLang="es-E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s-ES" altLang="es-ES" sz="1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IMPORTANTE</a:t>
            </a:r>
            <a:r>
              <a:rPr lang="es-ES" alt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: Estos listados incluirán la resolución de las reclamaciones al Listado de alumnos solicitantes.</a:t>
            </a:r>
          </a:p>
          <a:p>
            <a:endParaRPr lang="es-ES" sz="1400" dirty="0"/>
          </a:p>
        </p:txBody>
      </p:sp>
      <p:grpSp>
        <p:nvGrpSpPr>
          <p:cNvPr id="12" name="Grupo 11"/>
          <p:cNvGrpSpPr/>
          <p:nvPr/>
        </p:nvGrpSpPr>
        <p:grpSpPr>
          <a:xfrm>
            <a:off x="9659295" y="2475281"/>
            <a:ext cx="2546871" cy="1647197"/>
            <a:chOff x="9659295" y="2432749"/>
            <a:chExt cx="2546871" cy="1647197"/>
          </a:xfrm>
        </p:grpSpPr>
        <p:pic>
          <p:nvPicPr>
            <p:cNvPr id="24" name="Imagen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659295" y="2432749"/>
              <a:ext cx="2546871" cy="1647197"/>
            </a:xfrm>
            <a:prstGeom prst="rect">
              <a:avLst/>
            </a:prstGeom>
          </p:spPr>
        </p:pic>
        <p:sp>
          <p:nvSpPr>
            <p:cNvPr id="4" name="Elipse 3"/>
            <p:cNvSpPr/>
            <p:nvPr/>
          </p:nvSpPr>
          <p:spPr>
            <a:xfrm>
              <a:off x="10833326" y="3554452"/>
              <a:ext cx="311972" cy="201178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Rectángulo redondeado 4"/>
            <p:cNvSpPr/>
            <p:nvPr/>
          </p:nvSpPr>
          <p:spPr>
            <a:xfrm>
              <a:off x="11182274" y="3553883"/>
              <a:ext cx="304346" cy="191114"/>
            </a:xfrm>
            <a:prstGeom prst="round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7" name="Rectángulo redondeado 26"/>
            <p:cNvSpPr/>
            <p:nvPr/>
          </p:nvSpPr>
          <p:spPr>
            <a:xfrm>
              <a:off x="9845267" y="3739468"/>
              <a:ext cx="617170" cy="227044"/>
            </a:xfrm>
            <a:prstGeom prst="round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9659295" y="4582071"/>
            <a:ext cx="2546871" cy="1723162"/>
            <a:chOff x="9659295" y="5071173"/>
            <a:chExt cx="2546871" cy="1723162"/>
          </a:xfrm>
        </p:grpSpPr>
        <p:pic>
          <p:nvPicPr>
            <p:cNvPr id="15" name="Imagen 1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659295" y="5071173"/>
              <a:ext cx="2546871" cy="1723162"/>
            </a:xfrm>
            <a:prstGeom prst="rect">
              <a:avLst/>
            </a:prstGeom>
          </p:spPr>
        </p:pic>
        <p:sp>
          <p:nvSpPr>
            <p:cNvPr id="28" name="Elipse 27"/>
            <p:cNvSpPr/>
            <p:nvPr/>
          </p:nvSpPr>
          <p:spPr>
            <a:xfrm>
              <a:off x="10844116" y="5805917"/>
              <a:ext cx="311972" cy="201178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260490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8907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ADMITIDOS - MATRICULACIÓN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43" y="398481"/>
            <a:ext cx="2419350" cy="3810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792" y="0"/>
            <a:ext cx="2395491" cy="1122363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614905" y="2461350"/>
            <a:ext cx="4195552" cy="8925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ES" altLang="es-E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Publicación </a:t>
            </a:r>
            <a:r>
              <a:rPr lang="es-ES" altLang="es-ES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Lista </a:t>
            </a:r>
            <a:r>
              <a:rPr lang="es-ES" altLang="es-ES" sz="2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ADMITIDOS </a:t>
            </a:r>
            <a:r>
              <a:rPr lang="es-ES" altLang="es-E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EN CADA CENTRO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4804950" y="2681231"/>
            <a:ext cx="4263746" cy="46166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es-ES" altLang="es-ES" sz="2400" b="1" dirty="0">
                <a:latin typeface="Arial" panose="020B0604020202020204" pitchFamily="34" charset="0"/>
              </a:rPr>
              <a:t>28 de mayo</a:t>
            </a:r>
            <a:endParaRPr lang="es-ES" sz="2400" dirty="0"/>
          </a:p>
        </p:txBody>
      </p:sp>
      <p:sp>
        <p:nvSpPr>
          <p:cNvPr id="9" name="CuadroTexto 8"/>
          <p:cNvSpPr txBox="1"/>
          <p:nvPr/>
        </p:nvSpPr>
        <p:spPr>
          <a:xfrm>
            <a:off x="2861534" y="3617638"/>
            <a:ext cx="3353579" cy="15081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ES" altLang="es-ES" sz="2000" b="1" dirty="0">
                <a:latin typeface="Arial" panose="020B0604020202020204" pitchFamily="34" charset="0"/>
              </a:rPr>
              <a:t>Adjudicación de plazas por los </a:t>
            </a:r>
            <a:r>
              <a:rPr lang="es-ES" altLang="es-ES" sz="2400" b="1" dirty="0">
                <a:latin typeface="Arial" panose="020B0604020202020204" pitchFamily="34" charset="0"/>
              </a:rPr>
              <a:t>Servicios de apoyo a la escolarización (SAE)</a:t>
            </a:r>
            <a:endParaRPr lang="es-ES" altLang="es-ES" sz="2400" b="1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6232544" y="4091556"/>
            <a:ext cx="2836152" cy="461665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r"/>
            <a:r>
              <a:rPr lang="es-ES" altLang="es-ES" sz="2400" b="1" dirty="0">
                <a:latin typeface="Arial" panose="020B0604020202020204" pitchFamily="34" charset="0"/>
              </a:rPr>
              <a:t>29 y 30 mayo</a:t>
            </a:r>
            <a:endParaRPr lang="es-ES" sz="24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614906" y="5392162"/>
            <a:ext cx="4195552" cy="4924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ES" altLang="es-ES" sz="2600" b="1" dirty="0">
                <a:latin typeface="Calibri" panose="020F0502020204030204" pitchFamily="34" charset="0"/>
                <a:cs typeface="Calibri" panose="020F0502020204030204" pitchFamily="34" charset="0"/>
              </a:rPr>
              <a:t>MATRICULACIÓN</a:t>
            </a:r>
            <a:r>
              <a:rPr lang="es-ES" altLang="es-E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de alumnos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4826466" y="5413981"/>
            <a:ext cx="4242230" cy="46166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del 12 de junio al 04 de julio</a:t>
            </a:r>
            <a:endParaRPr lang="es-ES" sz="2400" dirty="0"/>
          </a:p>
        </p:txBody>
      </p:sp>
      <p:grpSp>
        <p:nvGrpSpPr>
          <p:cNvPr id="26" name="Grupo 25"/>
          <p:cNvGrpSpPr/>
          <p:nvPr/>
        </p:nvGrpSpPr>
        <p:grpSpPr>
          <a:xfrm>
            <a:off x="9800216" y="1489565"/>
            <a:ext cx="2391784" cy="1618233"/>
            <a:chOff x="9800216" y="1489565"/>
            <a:chExt cx="2391784" cy="1618233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800216" y="1489565"/>
              <a:ext cx="2391784" cy="1618233"/>
            </a:xfrm>
            <a:prstGeom prst="rect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</p:pic>
        <p:sp>
          <p:nvSpPr>
            <p:cNvPr id="28" name="Elipse 27"/>
            <p:cNvSpPr/>
            <p:nvPr/>
          </p:nvSpPr>
          <p:spPr>
            <a:xfrm>
              <a:off x="10598752" y="2741723"/>
              <a:ext cx="293217" cy="192740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Rectángulo redondeado 17"/>
            <p:cNvSpPr/>
            <p:nvPr/>
          </p:nvSpPr>
          <p:spPr>
            <a:xfrm>
              <a:off x="10936143" y="2741723"/>
              <a:ext cx="578917" cy="192740"/>
            </a:xfrm>
            <a:prstGeom prst="round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FF0000"/>
                </a:solidFill>
              </a:endParaRPr>
            </a:p>
          </p:txBody>
        </p:sp>
      </p:grpSp>
      <p:grpSp>
        <p:nvGrpSpPr>
          <p:cNvPr id="12" name="Grupo 11"/>
          <p:cNvGrpSpPr/>
          <p:nvPr/>
        </p:nvGrpSpPr>
        <p:grpSpPr>
          <a:xfrm>
            <a:off x="9800216" y="5079557"/>
            <a:ext cx="2384606" cy="1661186"/>
            <a:chOff x="9800216" y="5079557"/>
            <a:chExt cx="2384606" cy="1661186"/>
          </a:xfrm>
        </p:grpSpPr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800216" y="5079557"/>
              <a:ext cx="2384606" cy="1661186"/>
            </a:xfrm>
            <a:prstGeom prst="rect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</p:pic>
        <p:sp>
          <p:nvSpPr>
            <p:cNvPr id="23" name="Rectángulo redondeado 22"/>
            <p:cNvSpPr/>
            <p:nvPr/>
          </p:nvSpPr>
          <p:spPr>
            <a:xfrm>
              <a:off x="10030468" y="5569709"/>
              <a:ext cx="1495225" cy="182505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FF0000"/>
                </a:solidFill>
              </a:endParaRPr>
            </a:p>
          </p:txBody>
        </p:sp>
      </p:grpSp>
      <p:grpSp>
        <p:nvGrpSpPr>
          <p:cNvPr id="24" name="Grupo 23"/>
          <p:cNvGrpSpPr/>
          <p:nvPr/>
        </p:nvGrpSpPr>
        <p:grpSpPr>
          <a:xfrm>
            <a:off x="9800216" y="3218816"/>
            <a:ext cx="2394131" cy="1744423"/>
            <a:chOff x="9800216" y="3218816"/>
            <a:chExt cx="2394131" cy="1744423"/>
          </a:xfrm>
        </p:grpSpPr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800216" y="3218816"/>
              <a:ext cx="2394131" cy="1744423"/>
            </a:xfrm>
            <a:prstGeom prst="rect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</p:pic>
        <p:sp>
          <p:nvSpPr>
            <p:cNvPr id="34" name="Rectángulo redondeado 33"/>
            <p:cNvSpPr/>
            <p:nvPr/>
          </p:nvSpPr>
          <p:spPr>
            <a:xfrm>
              <a:off x="9973341" y="4284921"/>
              <a:ext cx="2158409" cy="606056"/>
            </a:xfrm>
            <a:prstGeom prst="roundRect">
              <a:avLst>
                <a:gd name="adj" fmla="val 7895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" name="Rectángulo redondeado 28"/>
            <p:cNvSpPr/>
            <p:nvPr/>
          </p:nvSpPr>
          <p:spPr>
            <a:xfrm>
              <a:off x="10893543" y="4072327"/>
              <a:ext cx="1226973" cy="212594"/>
            </a:xfrm>
            <a:prstGeom prst="roundRect">
              <a:avLst>
                <a:gd name="adj" fmla="val 19264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340661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851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4000" dirty="0"/>
              <a:t>BAREMO DE ADMISIÓN DE ALUMNOS</a:t>
            </a:r>
            <a:endParaRPr lang="es-ES" sz="4000" b="1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43" y="398481"/>
            <a:ext cx="2419350" cy="3810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792" y="0"/>
            <a:ext cx="2395491" cy="1122363"/>
          </a:xfrm>
          <a:prstGeom prst="rect">
            <a:avLst/>
          </a:prstGeom>
        </p:spPr>
      </p:pic>
      <p:sp>
        <p:nvSpPr>
          <p:cNvPr id="20" name="CuadroTexto 19"/>
          <p:cNvSpPr txBox="1"/>
          <p:nvPr/>
        </p:nvSpPr>
        <p:spPr>
          <a:xfrm>
            <a:off x="1112920" y="1773560"/>
            <a:ext cx="3111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chemeClr val="accent2">
                    <a:lumMod val="75000"/>
                  </a:schemeClr>
                </a:solidFill>
              </a:rPr>
              <a:t>Criterios prioritarios</a:t>
            </a:r>
          </a:p>
        </p:txBody>
      </p:sp>
      <p:sp>
        <p:nvSpPr>
          <p:cNvPr id="24" name="Rectángulo 23"/>
          <p:cNvSpPr/>
          <p:nvPr/>
        </p:nvSpPr>
        <p:spPr bwMode="auto">
          <a:xfrm>
            <a:off x="4113427" y="2337590"/>
            <a:ext cx="1114789" cy="3600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1400" b="1" u="none" dirty="0">
                <a:ln w="0"/>
                <a:solidFill>
                  <a:schemeClr val="tx1"/>
                </a:solidFill>
              </a:rPr>
              <a:t>30 PUNTOS</a:t>
            </a:r>
            <a:endParaRPr lang="es-ES" sz="1400" b="1" u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6" name="Rectángulo 3"/>
          <p:cNvSpPr>
            <a:spLocks noChangeArrowheads="1"/>
          </p:cNvSpPr>
          <p:nvPr/>
        </p:nvSpPr>
        <p:spPr bwMode="auto">
          <a:xfrm>
            <a:off x="852206" y="2336889"/>
            <a:ext cx="3286115" cy="568411"/>
          </a:xfrm>
          <a:prstGeom prst="rect">
            <a:avLst/>
          </a:prstGeom>
          <a:solidFill>
            <a:schemeClr val="bg1"/>
          </a:solidFill>
          <a:ln w="9525" cap="rnd" algn="ctr">
            <a:solidFill>
              <a:schemeClr val="tx1"/>
            </a:solidFill>
            <a:bevel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ES" sz="1400" u="none" dirty="0">
                <a:latin typeface="+mn-lt"/>
              </a:rPr>
              <a:t>2 o más hermanos matriculados en el Centro</a:t>
            </a:r>
          </a:p>
        </p:txBody>
      </p:sp>
      <p:sp>
        <p:nvSpPr>
          <p:cNvPr id="27" name="Rectángulo 4"/>
          <p:cNvSpPr>
            <a:spLocks noChangeArrowheads="1"/>
          </p:cNvSpPr>
          <p:nvPr/>
        </p:nvSpPr>
        <p:spPr bwMode="auto">
          <a:xfrm>
            <a:off x="4112709" y="2988514"/>
            <a:ext cx="1115576" cy="3603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altLang="es-ES" sz="1400" b="1" u="none" dirty="0">
                <a:latin typeface="+mn-lt"/>
              </a:rPr>
              <a:t>15 PUNTOS</a:t>
            </a:r>
          </a:p>
        </p:txBody>
      </p:sp>
      <p:sp>
        <p:nvSpPr>
          <p:cNvPr id="29" name="Rectángulo 9"/>
          <p:cNvSpPr>
            <a:spLocks noChangeArrowheads="1"/>
          </p:cNvSpPr>
          <p:nvPr/>
        </p:nvSpPr>
        <p:spPr bwMode="auto">
          <a:xfrm>
            <a:off x="852206" y="2986442"/>
            <a:ext cx="3286115" cy="47437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ES" sz="1400" u="none" dirty="0">
                <a:latin typeface="+mn-lt"/>
              </a:rPr>
              <a:t>1 hermano matriculado en el Centro</a:t>
            </a:r>
          </a:p>
        </p:txBody>
      </p:sp>
      <p:sp>
        <p:nvSpPr>
          <p:cNvPr id="30" name="Rectángulo 11"/>
          <p:cNvSpPr>
            <a:spLocks noChangeArrowheads="1"/>
          </p:cNvSpPr>
          <p:nvPr/>
        </p:nvSpPr>
        <p:spPr bwMode="auto">
          <a:xfrm>
            <a:off x="4144814" y="3569707"/>
            <a:ext cx="1115576" cy="358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altLang="es-ES" sz="1400" b="1" u="none" dirty="0">
                <a:latin typeface="+mn-lt"/>
              </a:rPr>
              <a:t>12 PUNTOS</a:t>
            </a:r>
          </a:p>
        </p:txBody>
      </p:sp>
      <p:sp>
        <p:nvSpPr>
          <p:cNvPr id="31" name="Rectángulo 13"/>
          <p:cNvSpPr>
            <a:spLocks noChangeArrowheads="1"/>
          </p:cNvSpPr>
          <p:nvPr/>
        </p:nvSpPr>
        <p:spPr bwMode="auto">
          <a:xfrm>
            <a:off x="852206" y="3573199"/>
            <a:ext cx="3286115" cy="189540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171450" indent="-1714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s-ES" altLang="es-ES" sz="1400" u="none" dirty="0">
                <a:latin typeface="+mn-lt"/>
              </a:rPr>
              <a:t>Domicilio o lugar de trabajo de padre/s o tutor/es situado mismo municipio que el Centro.</a:t>
            </a:r>
          </a:p>
          <a:p>
            <a:pPr>
              <a:buFont typeface="Arial" panose="020B0604020202020204" pitchFamily="34" charset="0"/>
              <a:buChar char="•"/>
            </a:pPr>
            <a:endParaRPr lang="es-ES" altLang="es-ES" sz="1400" u="none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altLang="es-ES" sz="1400" u="none" dirty="0">
                <a:latin typeface="+mn-lt"/>
              </a:rPr>
              <a:t>Padres o tutores legales beneficiarios de ayuda renta mínima inserción o ingreso mínimo vital</a:t>
            </a:r>
          </a:p>
        </p:txBody>
      </p:sp>
      <p:sp>
        <p:nvSpPr>
          <p:cNvPr id="32" name="Rectángulo 15"/>
          <p:cNvSpPr>
            <a:spLocks noChangeArrowheads="1"/>
          </p:cNvSpPr>
          <p:nvPr/>
        </p:nvSpPr>
        <p:spPr bwMode="auto">
          <a:xfrm>
            <a:off x="4144813" y="5571938"/>
            <a:ext cx="1021743" cy="3709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altLang="es-ES" sz="1400" b="1" u="none" dirty="0">
                <a:latin typeface="+mn-lt"/>
              </a:rPr>
              <a:t>8 PUNTOS</a:t>
            </a:r>
          </a:p>
        </p:txBody>
      </p:sp>
      <p:sp>
        <p:nvSpPr>
          <p:cNvPr id="35" name="Rectángulo 17"/>
          <p:cNvSpPr>
            <a:spLocks noChangeArrowheads="1"/>
          </p:cNvSpPr>
          <p:nvPr/>
        </p:nvSpPr>
        <p:spPr bwMode="auto">
          <a:xfrm>
            <a:off x="852206" y="5571938"/>
            <a:ext cx="3286115" cy="108000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ES" sz="1400" u="none" dirty="0">
                <a:latin typeface="+mn-lt"/>
              </a:rPr>
              <a:t>Domicilio o lugar de trabajo de padres o tutores legales situado en un municipio distinto al del Centro solicitado</a:t>
            </a:r>
          </a:p>
        </p:txBody>
      </p:sp>
      <p:sp>
        <p:nvSpPr>
          <p:cNvPr id="36" name="Rectángulo 18"/>
          <p:cNvSpPr>
            <a:spLocks noChangeArrowheads="1"/>
          </p:cNvSpPr>
          <p:nvPr/>
        </p:nvSpPr>
        <p:spPr bwMode="auto">
          <a:xfrm>
            <a:off x="10162820" y="2335212"/>
            <a:ext cx="1190980" cy="358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altLang="es-ES" sz="1400" b="1" u="none" dirty="0">
                <a:latin typeface="+mn-lt"/>
              </a:rPr>
              <a:t>11 PUNTOS</a:t>
            </a:r>
          </a:p>
        </p:txBody>
      </p:sp>
      <p:sp>
        <p:nvSpPr>
          <p:cNvPr id="38" name="Rectángulo 20"/>
          <p:cNvSpPr>
            <a:spLocks noChangeArrowheads="1"/>
          </p:cNvSpPr>
          <p:nvPr/>
        </p:nvSpPr>
        <p:spPr bwMode="auto">
          <a:xfrm rot="10800000" flipV="1">
            <a:off x="6642236" y="2336889"/>
            <a:ext cx="3520582" cy="35718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ES" sz="1400" u="none" dirty="0">
                <a:latin typeface="+mn-lt"/>
              </a:rPr>
              <a:t>Familia Numerosa Especial</a:t>
            </a:r>
          </a:p>
        </p:txBody>
      </p:sp>
      <p:sp>
        <p:nvSpPr>
          <p:cNvPr id="39" name="Rectángulo 21"/>
          <p:cNvSpPr>
            <a:spLocks noChangeArrowheads="1"/>
          </p:cNvSpPr>
          <p:nvPr/>
        </p:nvSpPr>
        <p:spPr bwMode="auto">
          <a:xfrm>
            <a:off x="10148946" y="2776878"/>
            <a:ext cx="1190980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altLang="es-ES" sz="1400" b="1" u="none" dirty="0">
                <a:latin typeface="+mn-lt"/>
              </a:rPr>
              <a:t>10 PUNTOS</a:t>
            </a:r>
          </a:p>
        </p:txBody>
      </p:sp>
      <p:sp>
        <p:nvSpPr>
          <p:cNvPr id="40" name="Rectángulo 23"/>
          <p:cNvSpPr>
            <a:spLocks noChangeArrowheads="1"/>
          </p:cNvSpPr>
          <p:nvPr/>
        </p:nvSpPr>
        <p:spPr bwMode="auto">
          <a:xfrm>
            <a:off x="6642847" y="2784684"/>
            <a:ext cx="3506102" cy="99509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171450" indent="-1714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s-ES" altLang="es-ES" sz="1400" u="none" dirty="0">
                <a:latin typeface="+mn-lt"/>
              </a:rPr>
              <a:t>Padres o tutores legales trabajadores del Centro solicitado.</a:t>
            </a:r>
          </a:p>
          <a:p>
            <a:pPr>
              <a:buFont typeface="Arial" panose="020B0604020202020204" pitchFamily="34" charset="0"/>
              <a:buChar char="•"/>
            </a:pPr>
            <a:endParaRPr lang="es-ES" altLang="es-ES" sz="1400" u="none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altLang="es-ES" sz="1400" u="none" dirty="0">
                <a:latin typeface="+mn-lt"/>
              </a:rPr>
              <a:t>Familia Numerosa General</a:t>
            </a:r>
          </a:p>
        </p:txBody>
      </p:sp>
      <p:sp>
        <p:nvSpPr>
          <p:cNvPr id="41" name="Rectángulo 24"/>
          <p:cNvSpPr>
            <a:spLocks noChangeArrowheads="1"/>
          </p:cNvSpPr>
          <p:nvPr/>
        </p:nvSpPr>
        <p:spPr bwMode="auto">
          <a:xfrm>
            <a:off x="10133327" y="3878840"/>
            <a:ext cx="1190980" cy="30724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altLang="es-ES" sz="1400" b="1" u="none" dirty="0">
                <a:latin typeface="+mn-lt"/>
              </a:rPr>
              <a:t>7 PUNTOS</a:t>
            </a:r>
          </a:p>
        </p:txBody>
      </p:sp>
      <p:sp>
        <p:nvSpPr>
          <p:cNvPr id="42" name="Rectángulo 26"/>
          <p:cNvSpPr>
            <a:spLocks noChangeArrowheads="1"/>
          </p:cNvSpPr>
          <p:nvPr/>
        </p:nvSpPr>
        <p:spPr bwMode="auto">
          <a:xfrm>
            <a:off x="6642239" y="3877462"/>
            <a:ext cx="3506707" cy="41116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ES" sz="1400" u="none" dirty="0">
                <a:latin typeface="+mn-lt"/>
              </a:rPr>
              <a:t>Discapacidad alumno, padres, hermanos o tutores legales</a:t>
            </a:r>
          </a:p>
        </p:txBody>
      </p:sp>
      <p:sp>
        <p:nvSpPr>
          <p:cNvPr id="43" name="Rectángulo 27"/>
          <p:cNvSpPr>
            <a:spLocks noChangeArrowheads="1"/>
          </p:cNvSpPr>
          <p:nvPr/>
        </p:nvSpPr>
        <p:spPr bwMode="auto">
          <a:xfrm>
            <a:off x="10145789" y="4410600"/>
            <a:ext cx="1190980" cy="2873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altLang="es-ES" sz="1400" b="1" u="none" dirty="0">
                <a:latin typeface="+mn-lt"/>
              </a:rPr>
              <a:t>4 PUNTOS</a:t>
            </a:r>
          </a:p>
        </p:txBody>
      </p:sp>
      <p:sp>
        <p:nvSpPr>
          <p:cNvPr id="44" name="Rectángulo 29"/>
          <p:cNvSpPr>
            <a:spLocks noChangeArrowheads="1"/>
          </p:cNvSpPr>
          <p:nvPr/>
        </p:nvSpPr>
        <p:spPr bwMode="auto">
          <a:xfrm>
            <a:off x="6642238" y="4399739"/>
            <a:ext cx="3506709" cy="6477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ES" sz="1400" u="none" dirty="0">
                <a:latin typeface="+mn-lt"/>
              </a:rPr>
              <a:t>Antiguo alumno del Centro, padres, hermanos o tutores legales del solicitante</a:t>
            </a:r>
          </a:p>
        </p:txBody>
      </p:sp>
      <p:sp>
        <p:nvSpPr>
          <p:cNvPr id="45" name="Rectángulo 30"/>
          <p:cNvSpPr>
            <a:spLocks noChangeArrowheads="1"/>
          </p:cNvSpPr>
          <p:nvPr/>
        </p:nvSpPr>
        <p:spPr bwMode="auto">
          <a:xfrm>
            <a:off x="10135926" y="5180828"/>
            <a:ext cx="1190980" cy="3397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altLang="es-ES" sz="1400" b="1" u="none" dirty="0">
                <a:latin typeface="+mn-lt"/>
              </a:rPr>
              <a:t>3 PUNTOS</a:t>
            </a:r>
          </a:p>
        </p:txBody>
      </p:sp>
      <p:sp>
        <p:nvSpPr>
          <p:cNvPr id="46" name="Rectángulo 14336"/>
          <p:cNvSpPr>
            <a:spLocks noChangeArrowheads="1"/>
          </p:cNvSpPr>
          <p:nvPr/>
        </p:nvSpPr>
        <p:spPr bwMode="auto">
          <a:xfrm>
            <a:off x="6642237" y="5172162"/>
            <a:ext cx="3506709" cy="92158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171450" indent="-1714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s-ES" altLang="es-ES" sz="1400" u="none" dirty="0">
                <a:latin typeface="+mn-lt"/>
              </a:rPr>
              <a:t>Alumno nacido parto múltiple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s-ES" altLang="es-ES" sz="1400" u="none" dirty="0">
                <a:latin typeface="+mn-lt"/>
              </a:rPr>
              <a:t>Alumno familia monoparental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s-ES" altLang="es-ES" sz="1400" u="none" dirty="0">
                <a:latin typeface="+mn-lt"/>
              </a:rPr>
              <a:t>Alumno acogimiento familiar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s-ES" altLang="es-ES" sz="1400" u="none" dirty="0">
                <a:latin typeface="+mn-lt"/>
              </a:rPr>
              <a:t>Otras circunstancias </a:t>
            </a:r>
          </a:p>
        </p:txBody>
      </p:sp>
      <p:sp>
        <p:nvSpPr>
          <p:cNvPr id="47" name="Rectángulo 14337"/>
          <p:cNvSpPr>
            <a:spLocks noChangeArrowheads="1"/>
          </p:cNvSpPr>
          <p:nvPr/>
        </p:nvSpPr>
        <p:spPr bwMode="auto">
          <a:xfrm>
            <a:off x="10156470" y="6210319"/>
            <a:ext cx="1198482" cy="2873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altLang="es-ES" sz="1400" b="1" u="none" dirty="0">
                <a:latin typeface="+mn-lt"/>
              </a:rPr>
              <a:t>2 PUNTOS</a:t>
            </a:r>
          </a:p>
        </p:txBody>
      </p:sp>
      <p:sp>
        <p:nvSpPr>
          <p:cNvPr id="48" name="Rectángulo 14339"/>
          <p:cNvSpPr>
            <a:spLocks noChangeArrowheads="1"/>
          </p:cNvSpPr>
          <p:nvPr/>
        </p:nvSpPr>
        <p:spPr bwMode="auto">
          <a:xfrm>
            <a:off x="6642237" y="6211813"/>
            <a:ext cx="3506709" cy="4270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ES" sz="1400" u="none" dirty="0">
                <a:latin typeface="+mn-lt"/>
              </a:rPr>
              <a:t>Víctima de violencia de género o de terrorismo</a:t>
            </a:r>
          </a:p>
        </p:txBody>
      </p:sp>
      <p:sp>
        <p:nvSpPr>
          <p:cNvPr id="61" name="CuadroTexto 60"/>
          <p:cNvSpPr txBox="1"/>
          <p:nvPr/>
        </p:nvSpPr>
        <p:spPr>
          <a:xfrm>
            <a:off x="7061583" y="1776852"/>
            <a:ext cx="4044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chemeClr val="accent2">
                    <a:lumMod val="50000"/>
                  </a:schemeClr>
                </a:solidFill>
              </a:rPr>
              <a:t>Criterios complementarios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5315756" y="1518067"/>
            <a:ext cx="1297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>
                <a:solidFill>
                  <a:schemeClr val="accent2">
                    <a:lumMod val="75000"/>
                  </a:schemeClr>
                </a:solidFill>
              </a:rPr>
              <a:t>E.S.O.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2491413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ángulo 24"/>
          <p:cNvSpPr>
            <a:spLocks noChangeArrowheads="1"/>
          </p:cNvSpPr>
          <p:nvPr/>
        </p:nvSpPr>
        <p:spPr bwMode="auto">
          <a:xfrm>
            <a:off x="10479111" y="4476293"/>
            <a:ext cx="1183970" cy="30724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altLang="es-ES" sz="1400" b="1" u="none" dirty="0">
                <a:latin typeface="+mn-lt"/>
              </a:rPr>
              <a:t>6 PUNTOS</a:t>
            </a:r>
          </a:p>
        </p:txBody>
      </p:sp>
      <p:sp>
        <p:nvSpPr>
          <p:cNvPr id="37" name="Rectángulo 24"/>
          <p:cNvSpPr>
            <a:spLocks noChangeArrowheads="1"/>
          </p:cNvSpPr>
          <p:nvPr/>
        </p:nvSpPr>
        <p:spPr bwMode="auto">
          <a:xfrm>
            <a:off x="10474646" y="3492757"/>
            <a:ext cx="1190980" cy="3056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altLang="es-ES" sz="1400" b="1" u="none" dirty="0">
                <a:latin typeface="+mn-lt"/>
              </a:rPr>
              <a:t>9 PUNTOS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582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BAREMO DE ADMISIÓN DE ALUMNOS</a:t>
            </a:r>
            <a:endParaRPr lang="es-ES" b="1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43" y="398481"/>
            <a:ext cx="2419350" cy="3810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792" y="0"/>
            <a:ext cx="2395491" cy="1122363"/>
          </a:xfrm>
          <a:prstGeom prst="rect">
            <a:avLst/>
          </a:prstGeom>
        </p:spPr>
      </p:pic>
      <p:sp>
        <p:nvSpPr>
          <p:cNvPr id="20" name="CuadroTexto 19"/>
          <p:cNvSpPr txBox="1"/>
          <p:nvPr/>
        </p:nvSpPr>
        <p:spPr>
          <a:xfrm>
            <a:off x="965003" y="1773560"/>
            <a:ext cx="3111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chemeClr val="accent2">
                    <a:lumMod val="75000"/>
                  </a:schemeClr>
                </a:solidFill>
              </a:rPr>
              <a:t>Criterios prioritarios</a:t>
            </a:r>
          </a:p>
        </p:txBody>
      </p:sp>
      <p:sp>
        <p:nvSpPr>
          <p:cNvPr id="24" name="Rectángulo 23"/>
          <p:cNvSpPr/>
          <p:nvPr/>
        </p:nvSpPr>
        <p:spPr bwMode="auto">
          <a:xfrm>
            <a:off x="3965510" y="2337590"/>
            <a:ext cx="1114789" cy="3600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1400" b="1" u="none" dirty="0">
                <a:ln w="0"/>
                <a:solidFill>
                  <a:schemeClr val="tx1"/>
                </a:solidFill>
              </a:rPr>
              <a:t>30 PUNTOS</a:t>
            </a:r>
            <a:endParaRPr lang="es-ES" sz="1400" b="1" u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6" name="Rectángulo 3"/>
          <p:cNvSpPr>
            <a:spLocks noChangeArrowheads="1"/>
          </p:cNvSpPr>
          <p:nvPr/>
        </p:nvSpPr>
        <p:spPr bwMode="auto">
          <a:xfrm>
            <a:off x="704289" y="2336889"/>
            <a:ext cx="3286115" cy="568411"/>
          </a:xfrm>
          <a:prstGeom prst="rect">
            <a:avLst/>
          </a:prstGeom>
          <a:solidFill>
            <a:schemeClr val="bg1"/>
          </a:solidFill>
          <a:ln w="9525" cap="rnd" algn="ctr">
            <a:solidFill>
              <a:schemeClr val="tx1"/>
            </a:solidFill>
            <a:bevel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ES" sz="1400" u="none" dirty="0">
                <a:latin typeface="+mn-lt"/>
              </a:rPr>
              <a:t>2 o más hermanos matriculados en el Centro</a:t>
            </a:r>
          </a:p>
        </p:txBody>
      </p:sp>
      <p:sp>
        <p:nvSpPr>
          <p:cNvPr id="27" name="Rectángulo 4"/>
          <p:cNvSpPr>
            <a:spLocks noChangeArrowheads="1"/>
          </p:cNvSpPr>
          <p:nvPr/>
        </p:nvSpPr>
        <p:spPr bwMode="auto">
          <a:xfrm>
            <a:off x="3964792" y="2988514"/>
            <a:ext cx="1115576" cy="3603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altLang="es-ES" sz="1400" b="1" u="none" dirty="0">
                <a:latin typeface="+mn-lt"/>
              </a:rPr>
              <a:t>15 PUNTOS</a:t>
            </a:r>
          </a:p>
        </p:txBody>
      </p:sp>
      <p:sp>
        <p:nvSpPr>
          <p:cNvPr id="29" name="Rectángulo 9"/>
          <p:cNvSpPr>
            <a:spLocks noChangeArrowheads="1"/>
          </p:cNvSpPr>
          <p:nvPr/>
        </p:nvSpPr>
        <p:spPr bwMode="auto">
          <a:xfrm>
            <a:off x="704289" y="2986442"/>
            <a:ext cx="3286115" cy="47437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ES" sz="1400" u="none" dirty="0">
                <a:latin typeface="+mn-lt"/>
              </a:rPr>
              <a:t>1 hermano matriculado en el Centro</a:t>
            </a:r>
          </a:p>
        </p:txBody>
      </p:sp>
      <p:sp>
        <p:nvSpPr>
          <p:cNvPr id="30" name="Rectángulo 11"/>
          <p:cNvSpPr>
            <a:spLocks noChangeArrowheads="1"/>
          </p:cNvSpPr>
          <p:nvPr/>
        </p:nvSpPr>
        <p:spPr bwMode="auto">
          <a:xfrm>
            <a:off x="3975381" y="3569707"/>
            <a:ext cx="1115576" cy="358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altLang="es-ES" sz="1400" b="1" u="none" dirty="0">
                <a:latin typeface="+mn-lt"/>
              </a:rPr>
              <a:t>12 PUNTOS</a:t>
            </a:r>
          </a:p>
        </p:txBody>
      </p:sp>
      <p:sp>
        <p:nvSpPr>
          <p:cNvPr id="31" name="Rectángulo 13"/>
          <p:cNvSpPr>
            <a:spLocks noChangeArrowheads="1"/>
          </p:cNvSpPr>
          <p:nvPr/>
        </p:nvSpPr>
        <p:spPr bwMode="auto">
          <a:xfrm>
            <a:off x="690843" y="3574561"/>
            <a:ext cx="3286115" cy="189540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171450" indent="-1714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s-ES" altLang="es-ES" sz="1400" u="none" dirty="0">
                <a:latin typeface="+mn-lt"/>
              </a:rPr>
              <a:t>Domicilio o lugar de trabajo de padre/s o tutor/es situado mismo municipio que el Centro.</a:t>
            </a:r>
          </a:p>
          <a:p>
            <a:pPr>
              <a:buFont typeface="Arial" panose="020B0604020202020204" pitchFamily="34" charset="0"/>
              <a:buChar char="•"/>
            </a:pPr>
            <a:endParaRPr lang="es-ES" altLang="es-ES" sz="1400" u="none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altLang="es-ES" sz="1400" u="none" dirty="0">
                <a:latin typeface="+mn-lt"/>
              </a:rPr>
              <a:t>Padres o tutores legales beneficiarios de ayuda renta mínima inserción o ingreso mínimo vital</a:t>
            </a:r>
          </a:p>
        </p:txBody>
      </p:sp>
      <p:sp>
        <p:nvSpPr>
          <p:cNvPr id="32" name="Rectángulo 15"/>
          <p:cNvSpPr>
            <a:spLocks noChangeArrowheads="1"/>
          </p:cNvSpPr>
          <p:nvPr/>
        </p:nvSpPr>
        <p:spPr bwMode="auto">
          <a:xfrm>
            <a:off x="3996896" y="5571938"/>
            <a:ext cx="1021743" cy="3709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altLang="es-ES" sz="1400" b="1" u="none" dirty="0">
                <a:latin typeface="+mn-lt"/>
              </a:rPr>
              <a:t>8 PUNTOS</a:t>
            </a:r>
          </a:p>
        </p:txBody>
      </p:sp>
      <p:sp>
        <p:nvSpPr>
          <p:cNvPr id="35" name="Rectángulo 17"/>
          <p:cNvSpPr>
            <a:spLocks noChangeArrowheads="1"/>
          </p:cNvSpPr>
          <p:nvPr/>
        </p:nvSpPr>
        <p:spPr bwMode="auto">
          <a:xfrm>
            <a:off x="704289" y="5571938"/>
            <a:ext cx="3286115" cy="108000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ES" sz="1400" u="none" dirty="0">
                <a:latin typeface="+mn-lt"/>
              </a:rPr>
              <a:t>Domicilio o lugar de trabajo de padres o tutores legales situado en un municipio distinto al del Centro solicitado</a:t>
            </a:r>
          </a:p>
        </p:txBody>
      </p:sp>
      <p:sp>
        <p:nvSpPr>
          <p:cNvPr id="36" name="Rectángulo 18"/>
          <p:cNvSpPr>
            <a:spLocks noChangeArrowheads="1"/>
          </p:cNvSpPr>
          <p:nvPr/>
        </p:nvSpPr>
        <p:spPr bwMode="auto">
          <a:xfrm>
            <a:off x="10472101" y="2302938"/>
            <a:ext cx="1190980" cy="358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altLang="es-ES" sz="1400" b="1" u="none" dirty="0">
                <a:latin typeface="+mn-lt"/>
              </a:rPr>
              <a:t>11 PUNTOS</a:t>
            </a:r>
          </a:p>
        </p:txBody>
      </p:sp>
      <p:sp>
        <p:nvSpPr>
          <p:cNvPr id="38" name="Rectángulo 20"/>
          <p:cNvSpPr>
            <a:spLocks noChangeArrowheads="1"/>
          </p:cNvSpPr>
          <p:nvPr/>
        </p:nvSpPr>
        <p:spPr bwMode="auto">
          <a:xfrm rot="10800000" flipV="1">
            <a:off x="6454589" y="2303929"/>
            <a:ext cx="4024522" cy="512549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altLang="es-ES" sz="1200" u="none" dirty="0">
                <a:latin typeface="+mn-lt"/>
              </a:rPr>
              <a:t>Expediente académico nota media mayor o igual a 9.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altLang="es-ES" sz="1200" u="none" dirty="0">
                <a:latin typeface="+mn-lt"/>
              </a:rPr>
              <a:t>Familia Numerosa Especial</a:t>
            </a:r>
          </a:p>
        </p:txBody>
      </p:sp>
      <p:sp>
        <p:nvSpPr>
          <p:cNvPr id="39" name="Rectángulo 21"/>
          <p:cNvSpPr>
            <a:spLocks noChangeArrowheads="1"/>
          </p:cNvSpPr>
          <p:nvPr/>
        </p:nvSpPr>
        <p:spPr bwMode="auto">
          <a:xfrm>
            <a:off x="10458227" y="2927484"/>
            <a:ext cx="1190980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altLang="es-ES" sz="1400" b="1" u="none" dirty="0">
                <a:latin typeface="+mn-lt"/>
              </a:rPr>
              <a:t>10 PUNTOS</a:t>
            </a:r>
          </a:p>
        </p:txBody>
      </p:sp>
      <p:sp>
        <p:nvSpPr>
          <p:cNvPr id="40" name="Rectángulo 23"/>
          <p:cNvSpPr>
            <a:spLocks noChangeArrowheads="1"/>
          </p:cNvSpPr>
          <p:nvPr/>
        </p:nvSpPr>
        <p:spPr bwMode="auto">
          <a:xfrm>
            <a:off x="6454587" y="2924532"/>
            <a:ext cx="4011166" cy="4883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171450" indent="-1714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s-ES" altLang="es-ES" sz="1200" u="none" dirty="0">
                <a:latin typeface="+mn-lt"/>
              </a:rPr>
              <a:t>Padres o tutores legales trabajadores del Centro solicitado.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altLang="es-ES" sz="1200" u="none" dirty="0">
                <a:latin typeface="+mn-lt"/>
              </a:rPr>
              <a:t>Familia Numerosa General</a:t>
            </a:r>
          </a:p>
        </p:txBody>
      </p:sp>
      <p:sp>
        <p:nvSpPr>
          <p:cNvPr id="41" name="Rectángulo 24"/>
          <p:cNvSpPr>
            <a:spLocks noChangeArrowheads="1"/>
          </p:cNvSpPr>
          <p:nvPr/>
        </p:nvSpPr>
        <p:spPr bwMode="auto">
          <a:xfrm>
            <a:off x="10442607" y="3881517"/>
            <a:ext cx="1220473" cy="30724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altLang="es-ES" sz="1400" b="1" u="none" dirty="0">
                <a:latin typeface="+mn-lt"/>
              </a:rPr>
              <a:t>7 PUNTOS</a:t>
            </a:r>
          </a:p>
        </p:txBody>
      </p:sp>
      <p:sp>
        <p:nvSpPr>
          <p:cNvPr id="42" name="Rectángulo 26"/>
          <p:cNvSpPr>
            <a:spLocks noChangeArrowheads="1"/>
          </p:cNvSpPr>
          <p:nvPr/>
        </p:nvSpPr>
        <p:spPr bwMode="auto">
          <a:xfrm>
            <a:off x="6454587" y="3884323"/>
            <a:ext cx="4011163" cy="53831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altLang="es-ES" sz="1200" u="none" dirty="0" err="1">
                <a:latin typeface="+mn-lt"/>
              </a:rPr>
              <a:t>Exp</a:t>
            </a:r>
            <a:r>
              <a:rPr lang="es-ES" altLang="es-ES" sz="1200" u="none" dirty="0">
                <a:latin typeface="+mn-lt"/>
              </a:rPr>
              <a:t>. académico nota media mayor o igual a 7 y menor a 8</a:t>
            </a:r>
            <a:endParaRPr lang="es-ES" sz="1200" u="none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altLang="es-ES" sz="1200" u="none" dirty="0">
                <a:latin typeface="+mn-lt"/>
              </a:rPr>
              <a:t>Discapacidad alumno, padres, hermanos o tutores legales</a:t>
            </a:r>
          </a:p>
        </p:txBody>
      </p:sp>
      <p:sp>
        <p:nvSpPr>
          <p:cNvPr id="43" name="Rectángulo 27"/>
          <p:cNvSpPr>
            <a:spLocks noChangeArrowheads="1"/>
          </p:cNvSpPr>
          <p:nvPr/>
        </p:nvSpPr>
        <p:spPr bwMode="auto">
          <a:xfrm>
            <a:off x="10455070" y="4848977"/>
            <a:ext cx="1190980" cy="2873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altLang="es-ES" sz="1400" b="1" u="none" dirty="0">
                <a:latin typeface="+mn-lt"/>
              </a:rPr>
              <a:t>4 PUNTOS</a:t>
            </a:r>
          </a:p>
        </p:txBody>
      </p:sp>
      <p:sp>
        <p:nvSpPr>
          <p:cNvPr id="44" name="Rectángulo 29"/>
          <p:cNvSpPr>
            <a:spLocks noChangeArrowheads="1"/>
          </p:cNvSpPr>
          <p:nvPr/>
        </p:nvSpPr>
        <p:spPr bwMode="auto">
          <a:xfrm>
            <a:off x="6454588" y="4848874"/>
            <a:ext cx="4011164" cy="45651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ES" sz="1200" u="none" dirty="0">
                <a:latin typeface="+mn-lt"/>
              </a:rPr>
              <a:t>Antiguo alumno del Centro, padres, hermanos o tutores legales del solicitante</a:t>
            </a:r>
          </a:p>
        </p:txBody>
      </p:sp>
      <p:sp>
        <p:nvSpPr>
          <p:cNvPr id="45" name="Rectángulo 30"/>
          <p:cNvSpPr>
            <a:spLocks noChangeArrowheads="1"/>
          </p:cNvSpPr>
          <p:nvPr/>
        </p:nvSpPr>
        <p:spPr bwMode="auto">
          <a:xfrm>
            <a:off x="10445207" y="5355643"/>
            <a:ext cx="1217874" cy="3397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altLang="es-ES" sz="1400" b="1" u="none" dirty="0">
                <a:latin typeface="+mn-lt"/>
              </a:rPr>
              <a:t>3 PUNTOS</a:t>
            </a:r>
          </a:p>
        </p:txBody>
      </p:sp>
      <p:sp>
        <p:nvSpPr>
          <p:cNvPr id="46" name="Rectángulo 14336"/>
          <p:cNvSpPr>
            <a:spLocks noChangeArrowheads="1"/>
          </p:cNvSpPr>
          <p:nvPr/>
        </p:nvSpPr>
        <p:spPr bwMode="auto">
          <a:xfrm>
            <a:off x="6454587" y="5357735"/>
            <a:ext cx="4011163" cy="780219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171450" indent="-1714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s-ES" altLang="es-ES" sz="1200" u="none" dirty="0">
                <a:latin typeface="+mn-lt"/>
              </a:rPr>
              <a:t>Alumno nacido  parto múltiple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s-ES" altLang="es-ES" sz="1200" u="none" dirty="0">
                <a:latin typeface="+mn-lt"/>
              </a:rPr>
              <a:t>Alumno familia monoparental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s-ES" altLang="es-ES" sz="1200" u="none" dirty="0">
                <a:latin typeface="+mn-lt"/>
              </a:rPr>
              <a:t>Alumno acogimiento familiar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s-ES" altLang="es-ES" sz="1200" u="none" dirty="0">
                <a:latin typeface="+mn-lt"/>
              </a:rPr>
              <a:t>Otras circunstancias </a:t>
            </a:r>
          </a:p>
        </p:txBody>
      </p:sp>
      <p:sp>
        <p:nvSpPr>
          <p:cNvPr id="47" name="Rectángulo 14337"/>
          <p:cNvSpPr>
            <a:spLocks noChangeArrowheads="1"/>
          </p:cNvSpPr>
          <p:nvPr/>
        </p:nvSpPr>
        <p:spPr bwMode="auto">
          <a:xfrm>
            <a:off x="10465751" y="6210319"/>
            <a:ext cx="1198482" cy="2873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altLang="es-ES" sz="1400" b="1" u="none" dirty="0">
                <a:latin typeface="+mn-lt"/>
              </a:rPr>
              <a:t>2 PUNTOS</a:t>
            </a:r>
          </a:p>
        </p:txBody>
      </p:sp>
      <p:sp>
        <p:nvSpPr>
          <p:cNvPr id="48" name="Rectángulo 14339"/>
          <p:cNvSpPr>
            <a:spLocks noChangeArrowheads="1"/>
          </p:cNvSpPr>
          <p:nvPr/>
        </p:nvSpPr>
        <p:spPr bwMode="auto">
          <a:xfrm>
            <a:off x="6454587" y="6211813"/>
            <a:ext cx="4011163" cy="4270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ES" sz="1200" u="none" dirty="0">
                <a:latin typeface="+mn-lt"/>
              </a:rPr>
              <a:t>Víctima de violencia de género o de terrorismo</a:t>
            </a:r>
          </a:p>
        </p:txBody>
      </p:sp>
      <p:sp>
        <p:nvSpPr>
          <p:cNvPr id="61" name="CuadroTexto 60"/>
          <p:cNvSpPr txBox="1"/>
          <p:nvPr/>
        </p:nvSpPr>
        <p:spPr>
          <a:xfrm>
            <a:off x="7061583" y="1776852"/>
            <a:ext cx="4044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chemeClr val="accent2">
                    <a:lumMod val="50000"/>
                  </a:schemeClr>
                </a:solidFill>
              </a:rPr>
              <a:t>Criterios complementarios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4585330" y="1462080"/>
            <a:ext cx="2705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>
                <a:solidFill>
                  <a:schemeClr val="accent2">
                    <a:lumMod val="75000"/>
                  </a:schemeClr>
                </a:solidFill>
              </a:rPr>
              <a:t>BACHILLERATO</a:t>
            </a:r>
            <a:endParaRPr lang="es-ES" sz="3200" dirty="0"/>
          </a:p>
        </p:txBody>
      </p:sp>
      <p:sp>
        <p:nvSpPr>
          <p:cNvPr id="3" name="CuadroTexto 2"/>
          <p:cNvSpPr txBox="1"/>
          <p:nvPr/>
        </p:nvSpPr>
        <p:spPr>
          <a:xfrm>
            <a:off x="6456152" y="3494169"/>
            <a:ext cx="4024524" cy="31862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defPPr>
              <a:defRPr lang="es-ES"/>
            </a:defPPr>
            <a:lvl1pPr>
              <a:defRPr sz="1200" u="none"/>
            </a:lvl1pPr>
            <a:lvl2pPr marL="742950" indent="-285750">
              <a:defRPr u="sng">
                <a:latin typeface="Times New Roman" panose="02020603050405020304" pitchFamily="18" charset="0"/>
              </a:defRPr>
            </a:lvl2pPr>
            <a:lvl3pPr marL="1143000" indent="-228600">
              <a:defRPr u="sng">
                <a:latin typeface="Times New Roman" panose="02020603050405020304" pitchFamily="18" charset="0"/>
              </a:defRPr>
            </a:lvl3pPr>
            <a:lvl4pPr marL="1600200" indent="-228600">
              <a:defRPr u="sng">
                <a:latin typeface="Times New Roman" panose="02020603050405020304" pitchFamily="18" charset="0"/>
              </a:defRPr>
            </a:lvl4pPr>
            <a:lvl5pPr marL="2057400" indent="-228600">
              <a:defRPr u="sng"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imes New Roman" panose="02020603050405020304" pitchFamily="18" charset="0"/>
              </a:defRPr>
            </a:lvl9pPr>
          </a:lstStyle>
          <a:p>
            <a:r>
              <a:rPr lang="es-ES" altLang="es-ES" dirty="0" err="1"/>
              <a:t>Exp</a:t>
            </a:r>
            <a:r>
              <a:rPr lang="es-ES" altLang="es-ES" dirty="0"/>
              <a:t>. académico nota media mayor o igual a 8 y menor a 9</a:t>
            </a:r>
            <a:endParaRPr lang="es-ES" dirty="0"/>
          </a:p>
        </p:txBody>
      </p:sp>
      <p:sp>
        <p:nvSpPr>
          <p:cNvPr id="33" name="CuadroTexto 32"/>
          <p:cNvSpPr txBox="1"/>
          <p:nvPr/>
        </p:nvSpPr>
        <p:spPr>
          <a:xfrm>
            <a:off x="6454587" y="4476588"/>
            <a:ext cx="4024524" cy="30928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defPPr>
              <a:defRPr lang="es-ES"/>
            </a:defPPr>
            <a:lvl1pPr>
              <a:defRPr sz="1200" u="none"/>
            </a:lvl1pPr>
            <a:lvl2pPr marL="742950" indent="-285750">
              <a:defRPr u="sng">
                <a:latin typeface="Times New Roman" panose="02020603050405020304" pitchFamily="18" charset="0"/>
              </a:defRPr>
            </a:lvl2pPr>
            <a:lvl3pPr marL="1143000" indent="-228600">
              <a:defRPr u="sng">
                <a:latin typeface="Times New Roman" panose="02020603050405020304" pitchFamily="18" charset="0"/>
              </a:defRPr>
            </a:lvl3pPr>
            <a:lvl4pPr marL="1600200" indent="-228600">
              <a:defRPr u="sng">
                <a:latin typeface="Times New Roman" panose="02020603050405020304" pitchFamily="18" charset="0"/>
              </a:defRPr>
            </a:lvl4pPr>
            <a:lvl5pPr marL="2057400" indent="-228600">
              <a:defRPr u="sng"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imes New Roman" panose="02020603050405020304" pitchFamily="18" charset="0"/>
              </a:defRPr>
            </a:lvl9pPr>
          </a:lstStyle>
          <a:p>
            <a:r>
              <a:rPr lang="es-ES" altLang="es-ES" dirty="0" err="1"/>
              <a:t>Exp</a:t>
            </a:r>
            <a:r>
              <a:rPr lang="es-ES" altLang="es-ES" dirty="0"/>
              <a:t>. académico nota media mayor o igual 6 y menor a 7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733261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794</Words>
  <Application>Microsoft Office PowerPoint</Application>
  <PresentationFormat>Panorámica</PresentationFormat>
  <Paragraphs>144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PROCESO DE ADMISIÓN Curso 2025 - 2026</vt:lpstr>
      <vt:lpstr>PROCESO DE ADMISIÓN – CURSO 2025-26</vt:lpstr>
      <vt:lpstr>SOLICITUD DE ADMISIÓN </vt:lpstr>
      <vt:lpstr>PRESENTACIÓN SOLICITUD DE ADMISIÓN </vt:lpstr>
      <vt:lpstr>LISTADO ALUMNOS SOLICITANTES </vt:lpstr>
      <vt:lpstr>LISTADOS DE PUNTUACIÓN </vt:lpstr>
      <vt:lpstr>ADMITIDOS - MATRICULACIÓN</vt:lpstr>
      <vt:lpstr>BAREMO DE ADMISIÓN DE ALUMNOS</vt:lpstr>
      <vt:lpstr>BAREMO DE ADMISIÓN DE ALUMNOS</vt:lpstr>
      <vt:lpstr>BAREMO DE ADMISIÓN DE ALUMNOS </vt:lpstr>
      <vt:lpstr>SECRETARÍA </vt:lpstr>
      <vt:lpstr>SERVICIO DE ATENCIÓN EDUCATIVA AYUNTAMIENTO DE SAN LORENZO DE EL ESCORIAL (SAE) </vt:lpstr>
    </vt:vector>
  </TitlesOfParts>
  <Company>Comunidad de Madrid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RESERVA DE PLAZAS Curso 2024 - 2025</dc:title>
  <dc:creator>DOBARRO GONZALEZ, LAURA</dc:creator>
  <cp:lastModifiedBy>Elisa García</cp:lastModifiedBy>
  <cp:revision>80</cp:revision>
  <cp:lastPrinted>2024-03-06T08:32:12Z</cp:lastPrinted>
  <dcterms:created xsi:type="dcterms:W3CDTF">2024-02-19T12:38:59Z</dcterms:created>
  <dcterms:modified xsi:type="dcterms:W3CDTF">2025-03-06T17:17:03Z</dcterms:modified>
</cp:coreProperties>
</file>